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57" r:id="rId3"/>
    <p:sldId id="267" r:id="rId4"/>
    <p:sldId id="258" r:id="rId5"/>
    <p:sldId id="269" r:id="rId6"/>
    <p:sldId id="270" r:id="rId7"/>
    <p:sldId id="271" r:id="rId8"/>
    <p:sldId id="266" r:id="rId9"/>
    <p:sldId id="272" r:id="rId10"/>
    <p:sldId id="276" r:id="rId11"/>
    <p:sldId id="277" r:id="rId12"/>
    <p:sldId id="273" r:id="rId1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9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479" autoAdjust="0"/>
    <p:restoredTop sz="94660"/>
  </p:normalViewPr>
  <p:slideViewPr>
    <p:cSldViewPr snapToGrid="0">
      <p:cViewPr varScale="1">
        <p:scale>
          <a:sx n="103" d="100"/>
          <a:sy n="103" d="100"/>
        </p:scale>
        <p:origin x="114"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C166B7-31B5-491A-B628-1B2A88A13F7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5B0F5E0-7AD6-4469-8A54-D92DE7D5CF34}">
      <dgm:prSet/>
      <dgm:spPr/>
      <dgm:t>
        <a:bodyPr/>
        <a:lstStyle/>
        <a:p>
          <a:r>
            <a:rPr lang="en-US" dirty="0"/>
            <a:t>2. The continuity of dependency – advantages for Ireland</a:t>
          </a:r>
        </a:p>
      </dgm:t>
    </dgm:pt>
    <dgm:pt modelId="{32B4DE4A-BB0B-4C41-AA87-4598C3940921}" type="parTrans" cxnId="{E165A67E-FF55-4CBC-A500-555D60C937AB}">
      <dgm:prSet/>
      <dgm:spPr/>
      <dgm:t>
        <a:bodyPr/>
        <a:lstStyle/>
        <a:p>
          <a:endParaRPr lang="en-US"/>
        </a:p>
      </dgm:t>
    </dgm:pt>
    <dgm:pt modelId="{F5128A6B-2A90-4920-B067-E74ED986E6BB}" type="sibTrans" cxnId="{E165A67E-FF55-4CBC-A500-555D60C937AB}">
      <dgm:prSet/>
      <dgm:spPr/>
      <dgm:t>
        <a:bodyPr/>
        <a:lstStyle/>
        <a:p>
          <a:endParaRPr lang="en-US"/>
        </a:p>
      </dgm:t>
    </dgm:pt>
    <dgm:pt modelId="{2C0E55A0-0269-48B3-8449-63B56812E33C}">
      <dgm:prSet/>
      <dgm:spPr/>
      <dgm:t>
        <a:bodyPr/>
        <a:lstStyle/>
        <a:p>
          <a:r>
            <a:rPr lang="en-US" dirty="0"/>
            <a:t>1. Economic realities and an incremental Irish policy approach </a:t>
          </a:r>
        </a:p>
      </dgm:t>
    </dgm:pt>
    <dgm:pt modelId="{C45FCD79-FBBC-43E7-A2F1-3FF53F659BE4}" type="sibTrans" cxnId="{0A9BFC98-397B-4A15-BDFB-8A9EF09E3E04}">
      <dgm:prSet/>
      <dgm:spPr/>
      <dgm:t>
        <a:bodyPr/>
        <a:lstStyle/>
        <a:p>
          <a:endParaRPr lang="en-US"/>
        </a:p>
      </dgm:t>
    </dgm:pt>
    <dgm:pt modelId="{CBACBD5C-8682-401D-BA83-1E36C89A6E3B}" type="parTrans" cxnId="{0A9BFC98-397B-4A15-BDFB-8A9EF09E3E04}">
      <dgm:prSet/>
      <dgm:spPr/>
      <dgm:t>
        <a:bodyPr/>
        <a:lstStyle/>
        <a:p>
          <a:endParaRPr lang="en-US"/>
        </a:p>
      </dgm:t>
    </dgm:pt>
    <dgm:pt modelId="{933E6BB4-E32C-4DA4-8D56-92DC5DC163CD}">
      <dgm:prSet/>
      <dgm:spPr/>
      <dgm:t>
        <a:bodyPr/>
        <a:lstStyle/>
        <a:p>
          <a:r>
            <a:rPr lang="en-US" dirty="0"/>
            <a:t>3. Contemporary lessons for Ireland, other small Eurozone economies (and Scotland)</a:t>
          </a:r>
        </a:p>
      </dgm:t>
    </dgm:pt>
    <dgm:pt modelId="{A998030D-57CC-46C3-BF26-1E591A64CE6E}" type="sibTrans" cxnId="{F6256090-B994-4BF8-BE86-F0D447FCCADC}">
      <dgm:prSet/>
      <dgm:spPr/>
      <dgm:t>
        <a:bodyPr/>
        <a:lstStyle/>
        <a:p>
          <a:endParaRPr lang="en-US"/>
        </a:p>
      </dgm:t>
    </dgm:pt>
    <dgm:pt modelId="{B38FBC76-EF39-4C10-921D-ADB31BEA791C}" type="parTrans" cxnId="{F6256090-B994-4BF8-BE86-F0D447FCCADC}">
      <dgm:prSet/>
      <dgm:spPr/>
      <dgm:t>
        <a:bodyPr/>
        <a:lstStyle/>
        <a:p>
          <a:endParaRPr lang="en-US"/>
        </a:p>
      </dgm:t>
    </dgm:pt>
    <dgm:pt modelId="{9D285F21-4717-334B-AD3F-E0B429B44166}" type="pres">
      <dgm:prSet presAssocID="{0EC166B7-31B5-491A-B628-1B2A88A13F7C}" presName="vert0" presStyleCnt="0">
        <dgm:presLayoutVars>
          <dgm:dir/>
          <dgm:animOne val="branch"/>
          <dgm:animLvl val="lvl"/>
        </dgm:presLayoutVars>
      </dgm:prSet>
      <dgm:spPr/>
    </dgm:pt>
    <dgm:pt modelId="{566DDD7F-D642-D843-8D76-B83FDB8CAB0B}" type="pres">
      <dgm:prSet presAssocID="{2C0E55A0-0269-48B3-8449-63B56812E33C}" presName="thickLine" presStyleLbl="alignNode1" presStyleIdx="0" presStyleCnt="3"/>
      <dgm:spPr/>
    </dgm:pt>
    <dgm:pt modelId="{1FF969CF-72FE-2A42-9C36-B3E8F3A606C3}" type="pres">
      <dgm:prSet presAssocID="{2C0E55A0-0269-48B3-8449-63B56812E33C}" presName="horz1" presStyleCnt="0"/>
      <dgm:spPr/>
    </dgm:pt>
    <dgm:pt modelId="{456DEC13-D9BD-514B-8E07-4D19C555D186}" type="pres">
      <dgm:prSet presAssocID="{2C0E55A0-0269-48B3-8449-63B56812E33C}" presName="tx1" presStyleLbl="revTx" presStyleIdx="0" presStyleCnt="3"/>
      <dgm:spPr/>
    </dgm:pt>
    <dgm:pt modelId="{3A267044-FB0F-C747-A75E-1F8C60DD3491}" type="pres">
      <dgm:prSet presAssocID="{2C0E55A0-0269-48B3-8449-63B56812E33C}" presName="vert1" presStyleCnt="0"/>
      <dgm:spPr/>
    </dgm:pt>
    <dgm:pt modelId="{57D68C5B-5730-2C4D-AC95-6867F9BC2E82}" type="pres">
      <dgm:prSet presAssocID="{A5B0F5E0-7AD6-4469-8A54-D92DE7D5CF34}" presName="thickLine" presStyleLbl="alignNode1" presStyleIdx="1" presStyleCnt="3"/>
      <dgm:spPr/>
    </dgm:pt>
    <dgm:pt modelId="{CEFA0C8A-EF2C-A143-8A63-151C853CBBBE}" type="pres">
      <dgm:prSet presAssocID="{A5B0F5E0-7AD6-4469-8A54-D92DE7D5CF34}" presName="horz1" presStyleCnt="0"/>
      <dgm:spPr/>
    </dgm:pt>
    <dgm:pt modelId="{C9A25657-2B9F-5445-BFA5-3F696D3820D8}" type="pres">
      <dgm:prSet presAssocID="{A5B0F5E0-7AD6-4469-8A54-D92DE7D5CF34}" presName="tx1" presStyleLbl="revTx" presStyleIdx="1" presStyleCnt="3"/>
      <dgm:spPr/>
    </dgm:pt>
    <dgm:pt modelId="{FE8DF9EE-23FB-2A48-ADDD-E6C00B02EF87}" type="pres">
      <dgm:prSet presAssocID="{A5B0F5E0-7AD6-4469-8A54-D92DE7D5CF34}" presName="vert1" presStyleCnt="0"/>
      <dgm:spPr/>
    </dgm:pt>
    <dgm:pt modelId="{060110FD-DC80-8B42-B783-C8650E05126E}" type="pres">
      <dgm:prSet presAssocID="{933E6BB4-E32C-4DA4-8D56-92DC5DC163CD}" presName="thickLine" presStyleLbl="alignNode1" presStyleIdx="2" presStyleCnt="3"/>
      <dgm:spPr/>
    </dgm:pt>
    <dgm:pt modelId="{23A47B57-904C-D740-978A-41BC071081EC}" type="pres">
      <dgm:prSet presAssocID="{933E6BB4-E32C-4DA4-8D56-92DC5DC163CD}" presName="horz1" presStyleCnt="0"/>
      <dgm:spPr/>
    </dgm:pt>
    <dgm:pt modelId="{8F0FDDAE-2AE5-B74B-9896-FD6AC353FA67}" type="pres">
      <dgm:prSet presAssocID="{933E6BB4-E32C-4DA4-8D56-92DC5DC163CD}" presName="tx1" presStyleLbl="revTx" presStyleIdx="2" presStyleCnt="3"/>
      <dgm:spPr/>
    </dgm:pt>
    <dgm:pt modelId="{5498E709-1A87-FF46-9B8D-163AC71D912C}" type="pres">
      <dgm:prSet presAssocID="{933E6BB4-E32C-4DA4-8D56-92DC5DC163CD}" presName="vert1" presStyleCnt="0"/>
      <dgm:spPr/>
    </dgm:pt>
  </dgm:ptLst>
  <dgm:cxnLst>
    <dgm:cxn modelId="{5673B708-0CAE-1345-9B91-85781CECE228}" type="presOf" srcId="{2C0E55A0-0269-48B3-8449-63B56812E33C}" destId="{456DEC13-D9BD-514B-8E07-4D19C555D186}" srcOrd="0" destOrd="0" presId="urn:microsoft.com/office/officeart/2008/layout/LinedList"/>
    <dgm:cxn modelId="{886ABE18-67A4-594B-A49B-347624D57BBB}" type="presOf" srcId="{933E6BB4-E32C-4DA4-8D56-92DC5DC163CD}" destId="{8F0FDDAE-2AE5-B74B-9896-FD6AC353FA67}" srcOrd="0" destOrd="0" presId="urn:microsoft.com/office/officeart/2008/layout/LinedList"/>
    <dgm:cxn modelId="{3C32DC57-4A72-844C-B97D-93C315A98BBF}" type="presOf" srcId="{A5B0F5E0-7AD6-4469-8A54-D92DE7D5CF34}" destId="{C9A25657-2B9F-5445-BFA5-3F696D3820D8}" srcOrd="0" destOrd="0" presId="urn:microsoft.com/office/officeart/2008/layout/LinedList"/>
    <dgm:cxn modelId="{BCBB5479-102A-6342-8112-7A162A688D0A}" type="presOf" srcId="{0EC166B7-31B5-491A-B628-1B2A88A13F7C}" destId="{9D285F21-4717-334B-AD3F-E0B429B44166}" srcOrd="0" destOrd="0" presId="urn:microsoft.com/office/officeart/2008/layout/LinedList"/>
    <dgm:cxn modelId="{E165A67E-FF55-4CBC-A500-555D60C937AB}" srcId="{0EC166B7-31B5-491A-B628-1B2A88A13F7C}" destId="{A5B0F5E0-7AD6-4469-8A54-D92DE7D5CF34}" srcOrd="1" destOrd="0" parTransId="{32B4DE4A-BB0B-4C41-AA87-4598C3940921}" sibTransId="{F5128A6B-2A90-4920-B067-E74ED986E6BB}"/>
    <dgm:cxn modelId="{F6256090-B994-4BF8-BE86-F0D447FCCADC}" srcId="{0EC166B7-31B5-491A-B628-1B2A88A13F7C}" destId="{933E6BB4-E32C-4DA4-8D56-92DC5DC163CD}" srcOrd="2" destOrd="0" parTransId="{B38FBC76-EF39-4C10-921D-ADB31BEA791C}" sibTransId="{A998030D-57CC-46C3-BF26-1E591A64CE6E}"/>
    <dgm:cxn modelId="{0A9BFC98-397B-4A15-BDFB-8A9EF09E3E04}" srcId="{0EC166B7-31B5-491A-B628-1B2A88A13F7C}" destId="{2C0E55A0-0269-48B3-8449-63B56812E33C}" srcOrd="0" destOrd="0" parTransId="{CBACBD5C-8682-401D-BA83-1E36C89A6E3B}" sibTransId="{C45FCD79-FBBC-43E7-A2F1-3FF53F659BE4}"/>
    <dgm:cxn modelId="{BA129384-862B-B247-A548-EDF6DD0A1CFA}" type="presParOf" srcId="{9D285F21-4717-334B-AD3F-E0B429B44166}" destId="{566DDD7F-D642-D843-8D76-B83FDB8CAB0B}" srcOrd="0" destOrd="0" presId="urn:microsoft.com/office/officeart/2008/layout/LinedList"/>
    <dgm:cxn modelId="{42C7278B-D328-0E47-B41C-AEBBE26B3404}" type="presParOf" srcId="{9D285F21-4717-334B-AD3F-E0B429B44166}" destId="{1FF969CF-72FE-2A42-9C36-B3E8F3A606C3}" srcOrd="1" destOrd="0" presId="urn:microsoft.com/office/officeart/2008/layout/LinedList"/>
    <dgm:cxn modelId="{83CCAA32-E84C-7C4A-9444-8668C3ED5CC5}" type="presParOf" srcId="{1FF969CF-72FE-2A42-9C36-B3E8F3A606C3}" destId="{456DEC13-D9BD-514B-8E07-4D19C555D186}" srcOrd="0" destOrd="0" presId="urn:microsoft.com/office/officeart/2008/layout/LinedList"/>
    <dgm:cxn modelId="{8F186DF4-5EE7-7F43-BB4E-FEBC9ACD41DC}" type="presParOf" srcId="{1FF969CF-72FE-2A42-9C36-B3E8F3A606C3}" destId="{3A267044-FB0F-C747-A75E-1F8C60DD3491}" srcOrd="1" destOrd="0" presId="urn:microsoft.com/office/officeart/2008/layout/LinedList"/>
    <dgm:cxn modelId="{98BC792A-8B45-5B42-AD68-43AA35C6937A}" type="presParOf" srcId="{9D285F21-4717-334B-AD3F-E0B429B44166}" destId="{57D68C5B-5730-2C4D-AC95-6867F9BC2E82}" srcOrd="2" destOrd="0" presId="urn:microsoft.com/office/officeart/2008/layout/LinedList"/>
    <dgm:cxn modelId="{5B2C2B8D-2C8F-3E43-8FE9-49D1E0C0C8B9}" type="presParOf" srcId="{9D285F21-4717-334B-AD3F-E0B429B44166}" destId="{CEFA0C8A-EF2C-A143-8A63-151C853CBBBE}" srcOrd="3" destOrd="0" presId="urn:microsoft.com/office/officeart/2008/layout/LinedList"/>
    <dgm:cxn modelId="{670E43C0-D8AC-EB41-867E-DEABEE2A2491}" type="presParOf" srcId="{CEFA0C8A-EF2C-A143-8A63-151C853CBBBE}" destId="{C9A25657-2B9F-5445-BFA5-3F696D3820D8}" srcOrd="0" destOrd="0" presId="urn:microsoft.com/office/officeart/2008/layout/LinedList"/>
    <dgm:cxn modelId="{A9BBC530-1F23-8A49-BAB5-862D164F523E}" type="presParOf" srcId="{CEFA0C8A-EF2C-A143-8A63-151C853CBBBE}" destId="{FE8DF9EE-23FB-2A48-ADDD-E6C00B02EF87}" srcOrd="1" destOrd="0" presId="urn:microsoft.com/office/officeart/2008/layout/LinedList"/>
    <dgm:cxn modelId="{7E7F09FD-6973-4C44-9A9A-CFA55C27AF66}" type="presParOf" srcId="{9D285F21-4717-334B-AD3F-E0B429B44166}" destId="{060110FD-DC80-8B42-B783-C8650E05126E}" srcOrd="4" destOrd="0" presId="urn:microsoft.com/office/officeart/2008/layout/LinedList"/>
    <dgm:cxn modelId="{D268E6FE-D242-964E-8B5D-E9E8B4E86DAF}" type="presParOf" srcId="{9D285F21-4717-334B-AD3F-E0B429B44166}" destId="{23A47B57-904C-D740-978A-41BC071081EC}" srcOrd="5" destOrd="0" presId="urn:microsoft.com/office/officeart/2008/layout/LinedList"/>
    <dgm:cxn modelId="{0F3A4D24-80BB-FC46-90D5-82AAF15D1BB9}" type="presParOf" srcId="{23A47B57-904C-D740-978A-41BC071081EC}" destId="{8F0FDDAE-2AE5-B74B-9896-FD6AC353FA67}" srcOrd="0" destOrd="0" presId="urn:microsoft.com/office/officeart/2008/layout/LinedList"/>
    <dgm:cxn modelId="{042C919B-6B92-C64E-B77E-83BD03DA529F}" type="presParOf" srcId="{23A47B57-904C-D740-978A-41BC071081EC}" destId="{5498E709-1A87-FF46-9B8D-163AC71D912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CA80EF-3A62-43DE-8679-FBBF485B58C9}" type="doc">
      <dgm:prSet loTypeId="urn:microsoft.com/office/officeart/2016/7/layout/AccentHomeChevronProcess" loCatId="process" qsTypeId="urn:microsoft.com/office/officeart/2005/8/quickstyle/simple2" qsCatId="simple" csTypeId="urn:microsoft.com/office/officeart/2005/8/colors/colorful5" csCatId="colorful" phldr="1"/>
      <dgm:spPr/>
      <dgm:t>
        <a:bodyPr/>
        <a:lstStyle/>
        <a:p>
          <a:endParaRPr lang="en-US"/>
        </a:p>
      </dgm:t>
    </dgm:pt>
    <dgm:pt modelId="{684F4007-9082-4EE5-AAAC-6815A39EB863}">
      <dgm:prSet/>
      <dgm:spPr/>
      <dgm:t>
        <a:bodyPr/>
        <a:lstStyle/>
        <a:p>
          <a:r>
            <a:rPr lang="en-US"/>
            <a:t>1922–1923</a:t>
          </a:r>
        </a:p>
      </dgm:t>
    </dgm:pt>
    <dgm:pt modelId="{6B06A91D-B794-467F-A40B-38112A2D7607}" type="parTrans" cxnId="{DC285412-1F9E-4951-B7F0-4ADAEF9ABF2D}">
      <dgm:prSet/>
      <dgm:spPr/>
      <dgm:t>
        <a:bodyPr/>
        <a:lstStyle/>
        <a:p>
          <a:endParaRPr lang="en-US"/>
        </a:p>
      </dgm:t>
    </dgm:pt>
    <dgm:pt modelId="{410642FA-DCEF-45A3-A9A0-F7D823DE4DF6}" type="sibTrans" cxnId="{DC285412-1F9E-4951-B7F0-4ADAEF9ABF2D}">
      <dgm:prSet/>
      <dgm:spPr/>
      <dgm:t>
        <a:bodyPr/>
        <a:lstStyle/>
        <a:p>
          <a:endParaRPr lang="en-US"/>
        </a:p>
      </dgm:t>
    </dgm:pt>
    <dgm:pt modelId="{83BDBB24-AA92-461C-B915-52A864D0CDF9}">
      <dgm:prSet custT="1"/>
      <dgm:spPr/>
      <dgm:t>
        <a:bodyPr/>
        <a:lstStyle/>
        <a:p>
          <a:r>
            <a:rPr lang="en-US" sz="1600" dirty="0"/>
            <a:t>Irish Civil War</a:t>
          </a:r>
        </a:p>
      </dgm:t>
    </dgm:pt>
    <dgm:pt modelId="{68E8B818-40DE-4F45-BF9F-64B174C65A50}" type="parTrans" cxnId="{56696A0F-463D-496F-A92B-5B8433A7A60F}">
      <dgm:prSet/>
      <dgm:spPr/>
      <dgm:t>
        <a:bodyPr/>
        <a:lstStyle/>
        <a:p>
          <a:endParaRPr lang="en-US"/>
        </a:p>
      </dgm:t>
    </dgm:pt>
    <dgm:pt modelId="{275D7BA5-5497-482C-BD43-0EE9C884F530}" type="sibTrans" cxnId="{56696A0F-463D-496F-A92B-5B8433A7A60F}">
      <dgm:prSet/>
      <dgm:spPr/>
      <dgm:t>
        <a:bodyPr/>
        <a:lstStyle/>
        <a:p>
          <a:endParaRPr lang="en-US"/>
        </a:p>
      </dgm:t>
    </dgm:pt>
    <dgm:pt modelId="{F8CC00A6-7E07-48E2-9EF1-41C7C31A64F8}">
      <dgm:prSet/>
      <dgm:spPr/>
      <dgm:t>
        <a:bodyPr/>
        <a:lstStyle/>
        <a:p>
          <a:r>
            <a:rPr lang="en-US"/>
            <a:t>1925</a:t>
          </a:r>
        </a:p>
      </dgm:t>
    </dgm:pt>
    <dgm:pt modelId="{35ECA44F-4633-4755-B147-F80D09B04283}" type="parTrans" cxnId="{1791B003-46A0-4165-8DC4-60AD6C24D3CC}">
      <dgm:prSet/>
      <dgm:spPr/>
      <dgm:t>
        <a:bodyPr/>
        <a:lstStyle/>
        <a:p>
          <a:endParaRPr lang="en-US"/>
        </a:p>
      </dgm:t>
    </dgm:pt>
    <dgm:pt modelId="{DD0400AF-BF1C-40E3-AAE0-EE12C7BB6EAE}" type="sibTrans" cxnId="{1791B003-46A0-4165-8DC4-60AD6C24D3CC}">
      <dgm:prSet/>
      <dgm:spPr/>
      <dgm:t>
        <a:bodyPr/>
        <a:lstStyle/>
        <a:p>
          <a:endParaRPr lang="en-US"/>
        </a:p>
      </dgm:t>
    </dgm:pt>
    <dgm:pt modelId="{8804E9B8-0743-45D9-AE35-FA5A8A41B046}">
      <dgm:prSet/>
      <dgm:spPr/>
      <dgm:t>
        <a:bodyPr/>
        <a:lstStyle/>
        <a:p>
          <a:r>
            <a:rPr lang="en-US" dirty="0"/>
            <a:t>Anglo-Irish financial agreement</a:t>
          </a:r>
        </a:p>
      </dgm:t>
    </dgm:pt>
    <dgm:pt modelId="{93C037BF-CE75-4FA7-9532-32ACF3D54644}" type="parTrans" cxnId="{F2F5F2D2-65B3-489B-9B77-937B4F35CCE5}">
      <dgm:prSet/>
      <dgm:spPr/>
      <dgm:t>
        <a:bodyPr/>
        <a:lstStyle/>
        <a:p>
          <a:endParaRPr lang="en-US"/>
        </a:p>
      </dgm:t>
    </dgm:pt>
    <dgm:pt modelId="{317A82DD-2F8D-416C-BE29-4CEFCF6215FF}" type="sibTrans" cxnId="{F2F5F2D2-65B3-489B-9B77-937B4F35CCE5}">
      <dgm:prSet/>
      <dgm:spPr/>
      <dgm:t>
        <a:bodyPr/>
        <a:lstStyle/>
        <a:p>
          <a:endParaRPr lang="en-US"/>
        </a:p>
      </dgm:t>
    </dgm:pt>
    <dgm:pt modelId="{ED0FD3DC-46DF-468B-8665-14DFD8FBE443}">
      <dgm:prSet/>
      <dgm:spPr/>
      <dgm:t>
        <a:bodyPr/>
        <a:lstStyle/>
        <a:p>
          <a:r>
            <a:rPr lang="en-US"/>
            <a:t>1931</a:t>
          </a:r>
        </a:p>
      </dgm:t>
    </dgm:pt>
    <dgm:pt modelId="{0C91E82C-6F7D-4372-B6D3-140A78EF1CF6}" type="parTrans" cxnId="{8BE1F147-09A5-4981-97F5-AFAF064481E0}">
      <dgm:prSet/>
      <dgm:spPr/>
      <dgm:t>
        <a:bodyPr/>
        <a:lstStyle/>
        <a:p>
          <a:endParaRPr lang="en-US"/>
        </a:p>
      </dgm:t>
    </dgm:pt>
    <dgm:pt modelId="{ADB3D09B-6AB6-4F77-9E87-7564ADDFEFEB}" type="sibTrans" cxnId="{8BE1F147-09A5-4981-97F5-AFAF064481E0}">
      <dgm:prSet/>
      <dgm:spPr/>
      <dgm:t>
        <a:bodyPr/>
        <a:lstStyle/>
        <a:p>
          <a:endParaRPr lang="en-US"/>
        </a:p>
      </dgm:t>
    </dgm:pt>
    <dgm:pt modelId="{F6046F93-B777-4222-84DF-3D18D0F33181}">
      <dgm:prSet/>
      <dgm:spPr/>
      <dgm:t>
        <a:bodyPr/>
        <a:lstStyle/>
        <a:p>
          <a:r>
            <a:rPr lang="en-US" dirty="0"/>
            <a:t>“Going off gold” economic crisis</a:t>
          </a:r>
        </a:p>
      </dgm:t>
    </dgm:pt>
    <dgm:pt modelId="{4F9A9512-5A5E-4F0F-BDEE-E604A889BAC4}" type="parTrans" cxnId="{304755E4-646E-44E1-9A24-3662DCDCC844}">
      <dgm:prSet/>
      <dgm:spPr/>
      <dgm:t>
        <a:bodyPr/>
        <a:lstStyle/>
        <a:p>
          <a:endParaRPr lang="en-US"/>
        </a:p>
      </dgm:t>
    </dgm:pt>
    <dgm:pt modelId="{4DB5EDEE-3276-4FCE-8CCC-2B3803EEE910}" type="sibTrans" cxnId="{304755E4-646E-44E1-9A24-3662DCDCC844}">
      <dgm:prSet/>
      <dgm:spPr/>
      <dgm:t>
        <a:bodyPr/>
        <a:lstStyle/>
        <a:p>
          <a:endParaRPr lang="en-US"/>
        </a:p>
      </dgm:t>
    </dgm:pt>
    <dgm:pt modelId="{F33720E5-233E-4B40-ABB7-76AC80D3643D}">
      <dgm:prSet/>
      <dgm:spPr/>
      <dgm:t>
        <a:bodyPr/>
        <a:lstStyle/>
        <a:p>
          <a:r>
            <a:rPr lang="en-US"/>
            <a:t>1932</a:t>
          </a:r>
        </a:p>
      </dgm:t>
    </dgm:pt>
    <dgm:pt modelId="{0A12AAD3-19B6-4EA2-99E1-BEF15EF58A19}" type="parTrans" cxnId="{CAAA96A5-C3DB-4A8E-9747-CFA79872CE82}">
      <dgm:prSet/>
      <dgm:spPr/>
      <dgm:t>
        <a:bodyPr/>
        <a:lstStyle/>
        <a:p>
          <a:endParaRPr lang="en-US"/>
        </a:p>
      </dgm:t>
    </dgm:pt>
    <dgm:pt modelId="{ECE26064-EF86-4644-BB43-943F57EFFBBF}" type="sibTrans" cxnId="{CAAA96A5-C3DB-4A8E-9747-CFA79872CE82}">
      <dgm:prSet/>
      <dgm:spPr/>
      <dgm:t>
        <a:bodyPr/>
        <a:lstStyle/>
        <a:p>
          <a:endParaRPr lang="en-US"/>
        </a:p>
      </dgm:t>
    </dgm:pt>
    <dgm:pt modelId="{2ED47ACC-B855-4A21-83EB-232561D4C88F}">
      <dgm:prSet/>
      <dgm:spPr/>
      <dgm:t>
        <a:bodyPr/>
        <a:lstStyle/>
        <a:p>
          <a:r>
            <a:rPr lang="en-US" dirty="0"/>
            <a:t>coming to power of </a:t>
          </a:r>
          <a:r>
            <a:rPr lang="en-US" i="1" dirty="0"/>
            <a:t>Fianna Fail </a:t>
          </a:r>
          <a:r>
            <a:rPr lang="en-US" dirty="0"/>
            <a:t>(more Republican and perceived as economically radical)</a:t>
          </a:r>
        </a:p>
      </dgm:t>
    </dgm:pt>
    <dgm:pt modelId="{876FFBAF-5AEB-489F-929D-5B74FB01E4C8}" type="parTrans" cxnId="{8464F128-BD4D-4934-9720-B55F670BD143}">
      <dgm:prSet/>
      <dgm:spPr/>
      <dgm:t>
        <a:bodyPr/>
        <a:lstStyle/>
        <a:p>
          <a:endParaRPr lang="en-US"/>
        </a:p>
      </dgm:t>
    </dgm:pt>
    <dgm:pt modelId="{AE245170-9C6E-41C8-BA4B-34F4459AEBC8}" type="sibTrans" cxnId="{8464F128-BD4D-4934-9720-B55F670BD143}">
      <dgm:prSet/>
      <dgm:spPr/>
      <dgm:t>
        <a:bodyPr/>
        <a:lstStyle/>
        <a:p>
          <a:endParaRPr lang="en-US"/>
        </a:p>
      </dgm:t>
    </dgm:pt>
    <dgm:pt modelId="{5E85BFB3-1072-484E-ADF6-1FA197EEA8FA}">
      <dgm:prSet/>
      <dgm:spPr/>
      <dgm:t>
        <a:bodyPr/>
        <a:lstStyle/>
        <a:p>
          <a:r>
            <a:rPr lang="en-US"/>
            <a:t>1930s</a:t>
          </a:r>
        </a:p>
      </dgm:t>
    </dgm:pt>
    <dgm:pt modelId="{F8B7093B-23BB-4AE6-A1F5-26E149988ED8}" type="parTrans" cxnId="{91F12B4C-C714-426D-B9CA-6E0618831B81}">
      <dgm:prSet/>
      <dgm:spPr/>
      <dgm:t>
        <a:bodyPr/>
        <a:lstStyle/>
        <a:p>
          <a:endParaRPr lang="en-US"/>
        </a:p>
      </dgm:t>
    </dgm:pt>
    <dgm:pt modelId="{2B8D6CA7-9236-4169-B08C-6D84045FD983}" type="sibTrans" cxnId="{91F12B4C-C714-426D-B9CA-6E0618831B81}">
      <dgm:prSet/>
      <dgm:spPr/>
      <dgm:t>
        <a:bodyPr/>
        <a:lstStyle/>
        <a:p>
          <a:endParaRPr lang="en-US"/>
        </a:p>
      </dgm:t>
    </dgm:pt>
    <dgm:pt modelId="{091657C4-9BF5-4D64-9DB3-DB06770417AF}">
      <dgm:prSet/>
      <dgm:spPr/>
      <dgm:t>
        <a:bodyPr/>
        <a:lstStyle/>
        <a:p>
          <a:r>
            <a:rPr lang="en-US"/>
            <a:t>dilution of role of British monarch in Irish affairs</a:t>
          </a:r>
        </a:p>
      </dgm:t>
    </dgm:pt>
    <dgm:pt modelId="{AE7C4F2A-82C2-467F-AE2C-CD51E60AA6D4}" type="parTrans" cxnId="{67B75F4F-4C0D-45EE-BE36-545FE6A11ABB}">
      <dgm:prSet/>
      <dgm:spPr/>
      <dgm:t>
        <a:bodyPr/>
        <a:lstStyle/>
        <a:p>
          <a:endParaRPr lang="en-US"/>
        </a:p>
      </dgm:t>
    </dgm:pt>
    <dgm:pt modelId="{02A79968-B725-4FEA-814C-5B7793393EEE}" type="sibTrans" cxnId="{67B75F4F-4C0D-45EE-BE36-545FE6A11ABB}">
      <dgm:prSet/>
      <dgm:spPr/>
      <dgm:t>
        <a:bodyPr/>
        <a:lstStyle/>
        <a:p>
          <a:endParaRPr lang="en-US"/>
        </a:p>
      </dgm:t>
    </dgm:pt>
    <dgm:pt modelId="{46981E0A-D25E-49E9-ABCD-0936A17A8B08}">
      <dgm:prSet/>
      <dgm:spPr/>
      <dgm:t>
        <a:bodyPr/>
        <a:lstStyle/>
        <a:p>
          <a:r>
            <a:rPr lang="en-US"/>
            <a:t>1932–1938</a:t>
          </a:r>
        </a:p>
      </dgm:t>
    </dgm:pt>
    <dgm:pt modelId="{A4E670A9-3860-4C3F-817E-CB4DA648F5B9}" type="parTrans" cxnId="{A25B668D-7792-44D5-BB29-EFEB05CAAB2F}">
      <dgm:prSet/>
      <dgm:spPr/>
      <dgm:t>
        <a:bodyPr/>
        <a:lstStyle/>
        <a:p>
          <a:endParaRPr lang="en-US"/>
        </a:p>
      </dgm:t>
    </dgm:pt>
    <dgm:pt modelId="{DD90B27B-24F0-406C-AC39-33B32B2AC8DC}" type="sibTrans" cxnId="{A25B668D-7792-44D5-BB29-EFEB05CAAB2F}">
      <dgm:prSet/>
      <dgm:spPr/>
      <dgm:t>
        <a:bodyPr/>
        <a:lstStyle/>
        <a:p>
          <a:endParaRPr lang="en-US"/>
        </a:p>
      </dgm:t>
    </dgm:pt>
    <dgm:pt modelId="{A0B06CA2-93D5-4129-A4BB-B055B704BF5C}">
      <dgm:prSet/>
      <dgm:spPr/>
      <dgm:t>
        <a:bodyPr/>
        <a:lstStyle/>
        <a:p>
          <a:r>
            <a:rPr lang="en-US"/>
            <a:t>Anglo Irish Trade War</a:t>
          </a:r>
        </a:p>
      </dgm:t>
    </dgm:pt>
    <dgm:pt modelId="{796FBA52-46B1-4083-977B-5C31821666E2}" type="parTrans" cxnId="{692BB950-80AC-403A-81FC-1BBD29B9A65A}">
      <dgm:prSet/>
      <dgm:spPr/>
      <dgm:t>
        <a:bodyPr/>
        <a:lstStyle/>
        <a:p>
          <a:endParaRPr lang="en-US"/>
        </a:p>
      </dgm:t>
    </dgm:pt>
    <dgm:pt modelId="{1E658C89-F775-4FD6-AB75-97105D64634C}" type="sibTrans" cxnId="{692BB950-80AC-403A-81FC-1BBD29B9A65A}">
      <dgm:prSet/>
      <dgm:spPr/>
      <dgm:t>
        <a:bodyPr/>
        <a:lstStyle/>
        <a:p>
          <a:endParaRPr lang="en-US"/>
        </a:p>
      </dgm:t>
    </dgm:pt>
    <dgm:pt modelId="{545BEE79-E021-4B9A-9618-FCAD53ADE3B2}">
      <dgm:prSet/>
      <dgm:spPr/>
      <dgm:t>
        <a:bodyPr/>
        <a:lstStyle/>
        <a:p>
          <a:r>
            <a:rPr lang="en-US"/>
            <a:t>1939</a:t>
          </a:r>
        </a:p>
      </dgm:t>
    </dgm:pt>
    <dgm:pt modelId="{1ABEFB48-A503-4C40-8FFA-8A729FB31B31}" type="parTrans" cxnId="{1E579063-FB78-4F49-8A73-A23C2D2AD311}">
      <dgm:prSet/>
      <dgm:spPr/>
      <dgm:t>
        <a:bodyPr/>
        <a:lstStyle/>
        <a:p>
          <a:endParaRPr lang="en-US"/>
        </a:p>
      </dgm:t>
    </dgm:pt>
    <dgm:pt modelId="{6ABD55CB-723F-4679-870D-8DAF16FEAACF}" type="sibTrans" cxnId="{1E579063-FB78-4F49-8A73-A23C2D2AD311}">
      <dgm:prSet/>
      <dgm:spPr/>
      <dgm:t>
        <a:bodyPr/>
        <a:lstStyle/>
        <a:p>
          <a:endParaRPr lang="en-US"/>
        </a:p>
      </dgm:t>
    </dgm:pt>
    <dgm:pt modelId="{7F0E5008-6A9A-4618-A6DC-0315E2222EF0}">
      <dgm:prSet/>
      <dgm:spPr/>
      <dgm:t>
        <a:bodyPr/>
        <a:lstStyle/>
        <a:p>
          <a:r>
            <a:rPr lang="en-US"/>
            <a:t>Irish refusal to enter British war effort (remained neutral)</a:t>
          </a:r>
        </a:p>
      </dgm:t>
    </dgm:pt>
    <dgm:pt modelId="{3718AD0B-898B-43FB-AAD6-79A808FDEA17}" type="parTrans" cxnId="{B959637D-27AB-484D-8404-1ACF2CF2AFE5}">
      <dgm:prSet/>
      <dgm:spPr/>
      <dgm:t>
        <a:bodyPr/>
        <a:lstStyle/>
        <a:p>
          <a:endParaRPr lang="en-US"/>
        </a:p>
      </dgm:t>
    </dgm:pt>
    <dgm:pt modelId="{88C1CD52-180E-4D93-BDB9-477207D9BD07}" type="sibTrans" cxnId="{B959637D-27AB-484D-8404-1ACF2CF2AFE5}">
      <dgm:prSet/>
      <dgm:spPr/>
      <dgm:t>
        <a:bodyPr/>
        <a:lstStyle/>
        <a:p>
          <a:endParaRPr lang="en-US"/>
        </a:p>
      </dgm:t>
    </dgm:pt>
    <dgm:pt modelId="{42E2EBAB-87DD-43F8-9A72-F722F5224FFC}">
      <dgm:prSet/>
      <dgm:spPr/>
      <dgm:t>
        <a:bodyPr/>
        <a:lstStyle/>
        <a:p>
          <a:r>
            <a:rPr lang="en-US"/>
            <a:t>1940s</a:t>
          </a:r>
        </a:p>
      </dgm:t>
    </dgm:pt>
    <dgm:pt modelId="{A010BD2D-B834-44CC-A8C2-09CB21E0B5A9}" type="parTrans" cxnId="{FEA62A24-B990-49C2-B437-1BD698541D59}">
      <dgm:prSet/>
      <dgm:spPr/>
      <dgm:t>
        <a:bodyPr/>
        <a:lstStyle/>
        <a:p>
          <a:endParaRPr lang="en-US"/>
        </a:p>
      </dgm:t>
    </dgm:pt>
    <dgm:pt modelId="{5CAF8A08-A1D2-4971-A472-865A91F54341}" type="sibTrans" cxnId="{FEA62A24-B990-49C2-B437-1BD698541D59}">
      <dgm:prSet/>
      <dgm:spPr/>
      <dgm:t>
        <a:bodyPr/>
        <a:lstStyle/>
        <a:p>
          <a:endParaRPr lang="en-US"/>
        </a:p>
      </dgm:t>
    </dgm:pt>
    <dgm:pt modelId="{3A93E062-9DB8-4349-B5EE-D941C5492F57}">
      <dgm:prSet/>
      <dgm:spPr/>
      <dgm:t>
        <a:bodyPr/>
        <a:lstStyle/>
        <a:p>
          <a:r>
            <a:rPr lang="en-US"/>
            <a:t>low point of Anglo-Irish political relations</a:t>
          </a:r>
        </a:p>
      </dgm:t>
    </dgm:pt>
    <dgm:pt modelId="{312D64C2-3F15-4378-BBC6-FF493042B918}" type="parTrans" cxnId="{E2508ACA-B670-42CF-9218-B345E5DE6C93}">
      <dgm:prSet/>
      <dgm:spPr/>
      <dgm:t>
        <a:bodyPr/>
        <a:lstStyle/>
        <a:p>
          <a:endParaRPr lang="en-US"/>
        </a:p>
      </dgm:t>
    </dgm:pt>
    <dgm:pt modelId="{5A4C791A-79A0-4AE3-AD2E-D226626AF59E}" type="sibTrans" cxnId="{E2508ACA-B670-42CF-9218-B345E5DE6C93}">
      <dgm:prSet/>
      <dgm:spPr/>
      <dgm:t>
        <a:bodyPr/>
        <a:lstStyle/>
        <a:p>
          <a:endParaRPr lang="en-US"/>
        </a:p>
      </dgm:t>
    </dgm:pt>
    <dgm:pt modelId="{28C4FBCB-147E-47C2-90A0-7EDF01B07228}">
      <dgm:prSet/>
      <dgm:spPr/>
      <dgm:t>
        <a:bodyPr/>
        <a:lstStyle/>
        <a:p>
          <a:r>
            <a:rPr lang="en-US"/>
            <a:t>1949</a:t>
          </a:r>
        </a:p>
      </dgm:t>
    </dgm:pt>
    <dgm:pt modelId="{41507736-2262-4D48-9735-2F0856E00C43}" type="parTrans" cxnId="{0E2B60C0-7368-4030-B39C-1299C5457116}">
      <dgm:prSet/>
      <dgm:spPr/>
      <dgm:t>
        <a:bodyPr/>
        <a:lstStyle/>
        <a:p>
          <a:endParaRPr lang="en-US"/>
        </a:p>
      </dgm:t>
    </dgm:pt>
    <dgm:pt modelId="{4D260BA7-6F8F-4385-BE09-E2A1210DEE66}" type="sibTrans" cxnId="{0E2B60C0-7368-4030-B39C-1299C5457116}">
      <dgm:prSet/>
      <dgm:spPr/>
      <dgm:t>
        <a:bodyPr/>
        <a:lstStyle/>
        <a:p>
          <a:endParaRPr lang="en-US"/>
        </a:p>
      </dgm:t>
    </dgm:pt>
    <dgm:pt modelId="{E2E79934-6879-486A-8D23-D8073C4B878B}">
      <dgm:prSet/>
      <dgm:spPr/>
      <dgm:t>
        <a:bodyPr/>
        <a:lstStyle/>
        <a:p>
          <a:r>
            <a:rPr lang="en-US"/>
            <a:t>Declaration of “Republic of Ireland” (leaving the Commonwealth)</a:t>
          </a:r>
        </a:p>
      </dgm:t>
    </dgm:pt>
    <dgm:pt modelId="{549EDAD6-3530-4834-802D-77AC5841B701}" type="parTrans" cxnId="{C1A4E1A8-F3FF-478B-BE80-1DCC9E77F9AF}">
      <dgm:prSet/>
      <dgm:spPr/>
      <dgm:t>
        <a:bodyPr/>
        <a:lstStyle/>
        <a:p>
          <a:endParaRPr lang="en-US"/>
        </a:p>
      </dgm:t>
    </dgm:pt>
    <dgm:pt modelId="{8C068B15-4C21-4C6F-A399-2E2A997FB228}" type="sibTrans" cxnId="{C1A4E1A8-F3FF-478B-BE80-1DCC9E77F9AF}">
      <dgm:prSet/>
      <dgm:spPr/>
      <dgm:t>
        <a:bodyPr/>
        <a:lstStyle/>
        <a:p>
          <a:endParaRPr lang="en-US"/>
        </a:p>
      </dgm:t>
    </dgm:pt>
    <dgm:pt modelId="{706FF4DE-DC69-5046-B591-C4FDC965D27C}" type="pres">
      <dgm:prSet presAssocID="{86CA80EF-3A62-43DE-8679-FBBF485B58C9}" presName="Name0" presStyleCnt="0">
        <dgm:presLayoutVars>
          <dgm:animLvl val="lvl"/>
          <dgm:resizeHandles val="exact"/>
        </dgm:presLayoutVars>
      </dgm:prSet>
      <dgm:spPr/>
    </dgm:pt>
    <dgm:pt modelId="{3AF054C7-0915-3846-8D90-897D2524A9AB}" type="pres">
      <dgm:prSet presAssocID="{684F4007-9082-4EE5-AAAC-6815A39EB863}" presName="composite" presStyleCnt="0"/>
      <dgm:spPr/>
    </dgm:pt>
    <dgm:pt modelId="{45913488-EC3E-6C43-8E24-58BB5CB8BD1C}" type="pres">
      <dgm:prSet presAssocID="{684F4007-9082-4EE5-AAAC-6815A39EB863}" presName="L" presStyleLbl="solidFgAcc1" presStyleIdx="0" presStyleCnt="9">
        <dgm:presLayoutVars>
          <dgm:chMax val="0"/>
          <dgm:chPref val="0"/>
        </dgm:presLayoutVars>
      </dgm:prSet>
      <dgm:spPr/>
    </dgm:pt>
    <dgm:pt modelId="{763D4F4A-D393-C84B-823E-D23EB9BCCF04}" type="pres">
      <dgm:prSet presAssocID="{684F4007-9082-4EE5-AAAC-6815A39EB863}" presName="parTx" presStyleLbl="alignNode1" presStyleIdx="0" presStyleCnt="9">
        <dgm:presLayoutVars>
          <dgm:chMax val="0"/>
          <dgm:chPref val="0"/>
          <dgm:bulletEnabled val="1"/>
        </dgm:presLayoutVars>
      </dgm:prSet>
      <dgm:spPr/>
    </dgm:pt>
    <dgm:pt modelId="{281AA573-C88A-D647-8F6A-5AD445F3448F}" type="pres">
      <dgm:prSet presAssocID="{684F4007-9082-4EE5-AAAC-6815A39EB863}" presName="desTx" presStyleLbl="revTx" presStyleIdx="0" presStyleCnt="9">
        <dgm:presLayoutVars>
          <dgm:chMax val="0"/>
          <dgm:chPref val="0"/>
          <dgm:bulletEnabled val="1"/>
        </dgm:presLayoutVars>
      </dgm:prSet>
      <dgm:spPr/>
    </dgm:pt>
    <dgm:pt modelId="{2C6FFFFA-A428-6A4C-B520-AD4D715BEC72}" type="pres">
      <dgm:prSet presAssocID="{684F4007-9082-4EE5-AAAC-6815A39EB863}" presName="EmptyPlaceHolder" presStyleCnt="0"/>
      <dgm:spPr/>
    </dgm:pt>
    <dgm:pt modelId="{0AC7604B-D250-0945-9EB6-FCF2E27B0CC2}" type="pres">
      <dgm:prSet presAssocID="{410642FA-DCEF-45A3-A9A0-F7D823DE4DF6}" presName="space" presStyleCnt="0"/>
      <dgm:spPr/>
    </dgm:pt>
    <dgm:pt modelId="{621D8AC2-F001-B745-B61E-4057898FA1C6}" type="pres">
      <dgm:prSet presAssocID="{F8CC00A6-7E07-48E2-9EF1-41C7C31A64F8}" presName="composite" presStyleCnt="0"/>
      <dgm:spPr/>
    </dgm:pt>
    <dgm:pt modelId="{0A4F6D63-DEE4-BB40-B9AA-D8F578EEF1CE}" type="pres">
      <dgm:prSet presAssocID="{F8CC00A6-7E07-48E2-9EF1-41C7C31A64F8}" presName="L" presStyleLbl="solidFgAcc1" presStyleIdx="1" presStyleCnt="9">
        <dgm:presLayoutVars>
          <dgm:chMax val="0"/>
          <dgm:chPref val="0"/>
        </dgm:presLayoutVars>
      </dgm:prSet>
      <dgm:spPr/>
    </dgm:pt>
    <dgm:pt modelId="{D85665F7-24E1-9849-AC54-426DBCD836DB}" type="pres">
      <dgm:prSet presAssocID="{F8CC00A6-7E07-48E2-9EF1-41C7C31A64F8}" presName="parTx" presStyleLbl="alignNode1" presStyleIdx="1" presStyleCnt="9">
        <dgm:presLayoutVars>
          <dgm:chMax val="0"/>
          <dgm:chPref val="0"/>
          <dgm:bulletEnabled val="1"/>
        </dgm:presLayoutVars>
      </dgm:prSet>
      <dgm:spPr/>
    </dgm:pt>
    <dgm:pt modelId="{497302BE-2904-5C4F-AFD6-503A89DCFF13}" type="pres">
      <dgm:prSet presAssocID="{F8CC00A6-7E07-48E2-9EF1-41C7C31A64F8}" presName="desTx" presStyleLbl="revTx" presStyleIdx="1" presStyleCnt="9">
        <dgm:presLayoutVars>
          <dgm:chMax val="0"/>
          <dgm:chPref val="0"/>
          <dgm:bulletEnabled val="1"/>
        </dgm:presLayoutVars>
      </dgm:prSet>
      <dgm:spPr/>
    </dgm:pt>
    <dgm:pt modelId="{D6ECA9BA-B4AB-584A-8D5F-EEAD363504C5}" type="pres">
      <dgm:prSet presAssocID="{F8CC00A6-7E07-48E2-9EF1-41C7C31A64F8}" presName="EmptyPlaceHolder" presStyleCnt="0"/>
      <dgm:spPr/>
    </dgm:pt>
    <dgm:pt modelId="{EC2014D7-B162-7644-A78E-77864B352634}" type="pres">
      <dgm:prSet presAssocID="{DD0400AF-BF1C-40E3-AAE0-EE12C7BB6EAE}" presName="space" presStyleCnt="0"/>
      <dgm:spPr/>
    </dgm:pt>
    <dgm:pt modelId="{A1966BB5-8D27-4842-9555-1A2419A89039}" type="pres">
      <dgm:prSet presAssocID="{ED0FD3DC-46DF-468B-8665-14DFD8FBE443}" presName="composite" presStyleCnt="0"/>
      <dgm:spPr/>
    </dgm:pt>
    <dgm:pt modelId="{D0A7C236-134A-534A-B356-DF907A361084}" type="pres">
      <dgm:prSet presAssocID="{ED0FD3DC-46DF-468B-8665-14DFD8FBE443}" presName="L" presStyleLbl="solidFgAcc1" presStyleIdx="2" presStyleCnt="9">
        <dgm:presLayoutVars>
          <dgm:chMax val="0"/>
          <dgm:chPref val="0"/>
        </dgm:presLayoutVars>
      </dgm:prSet>
      <dgm:spPr/>
    </dgm:pt>
    <dgm:pt modelId="{E849A26B-50D5-AB4F-8FD8-79268DF4BBE7}" type="pres">
      <dgm:prSet presAssocID="{ED0FD3DC-46DF-468B-8665-14DFD8FBE443}" presName="parTx" presStyleLbl="alignNode1" presStyleIdx="2" presStyleCnt="9">
        <dgm:presLayoutVars>
          <dgm:chMax val="0"/>
          <dgm:chPref val="0"/>
          <dgm:bulletEnabled val="1"/>
        </dgm:presLayoutVars>
      </dgm:prSet>
      <dgm:spPr/>
    </dgm:pt>
    <dgm:pt modelId="{EBF1274C-BE77-564D-B491-040E0E47D097}" type="pres">
      <dgm:prSet presAssocID="{ED0FD3DC-46DF-468B-8665-14DFD8FBE443}" presName="desTx" presStyleLbl="revTx" presStyleIdx="2" presStyleCnt="9">
        <dgm:presLayoutVars>
          <dgm:chMax val="0"/>
          <dgm:chPref val="0"/>
          <dgm:bulletEnabled val="1"/>
        </dgm:presLayoutVars>
      </dgm:prSet>
      <dgm:spPr/>
    </dgm:pt>
    <dgm:pt modelId="{C2BB9ADB-E227-2B44-9D62-A862CD408DDA}" type="pres">
      <dgm:prSet presAssocID="{ED0FD3DC-46DF-468B-8665-14DFD8FBE443}" presName="EmptyPlaceHolder" presStyleCnt="0"/>
      <dgm:spPr/>
    </dgm:pt>
    <dgm:pt modelId="{52A09E43-1689-414D-A3E7-7B12CA18D5E9}" type="pres">
      <dgm:prSet presAssocID="{ADB3D09B-6AB6-4F77-9E87-7564ADDFEFEB}" presName="space" presStyleCnt="0"/>
      <dgm:spPr/>
    </dgm:pt>
    <dgm:pt modelId="{B2A91453-068C-6147-A5C5-47982F454A12}" type="pres">
      <dgm:prSet presAssocID="{F33720E5-233E-4B40-ABB7-76AC80D3643D}" presName="composite" presStyleCnt="0"/>
      <dgm:spPr/>
    </dgm:pt>
    <dgm:pt modelId="{A1A3276A-827D-0642-89C5-5D4A3662367C}" type="pres">
      <dgm:prSet presAssocID="{F33720E5-233E-4B40-ABB7-76AC80D3643D}" presName="L" presStyleLbl="solidFgAcc1" presStyleIdx="3" presStyleCnt="9">
        <dgm:presLayoutVars>
          <dgm:chMax val="0"/>
          <dgm:chPref val="0"/>
        </dgm:presLayoutVars>
      </dgm:prSet>
      <dgm:spPr/>
    </dgm:pt>
    <dgm:pt modelId="{1D868ABE-0FA4-224F-81C2-9B50154C657C}" type="pres">
      <dgm:prSet presAssocID="{F33720E5-233E-4B40-ABB7-76AC80D3643D}" presName="parTx" presStyleLbl="alignNode1" presStyleIdx="3" presStyleCnt="9">
        <dgm:presLayoutVars>
          <dgm:chMax val="0"/>
          <dgm:chPref val="0"/>
          <dgm:bulletEnabled val="1"/>
        </dgm:presLayoutVars>
      </dgm:prSet>
      <dgm:spPr/>
    </dgm:pt>
    <dgm:pt modelId="{AB083647-9365-B64F-8877-3DE43FEC819F}" type="pres">
      <dgm:prSet presAssocID="{F33720E5-233E-4B40-ABB7-76AC80D3643D}" presName="desTx" presStyleLbl="revTx" presStyleIdx="3" presStyleCnt="9">
        <dgm:presLayoutVars>
          <dgm:chMax val="0"/>
          <dgm:chPref val="0"/>
          <dgm:bulletEnabled val="1"/>
        </dgm:presLayoutVars>
      </dgm:prSet>
      <dgm:spPr/>
    </dgm:pt>
    <dgm:pt modelId="{B9DBFEAF-3FCB-4647-B43C-DEF3EF6FBF1D}" type="pres">
      <dgm:prSet presAssocID="{F33720E5-233E-4B40-ABB7-76AC80D3643D}" presName="EmptyPlaceHolder" presStyleCnt="0"/>
      <dgm:spPr/>
    </dgm:pt>
    <dgm:pt modelId="{A3AAF6A3-3006-1443-AF48-4389757B0811}" type="pres">
      <dgm:prSet presAssocID="{ECE26064-EF86-4644-BB43-943F57EFFBBF}" presName="space" presStyleCnt="0"/>
      <dgm:spPr/>
    </dgm:pt>
    <dgm:pt modelId="{F3D27492-80A8-0141-B19A-570DE10336A5}" type="pres">
      <dgm:prSet presAssocID="{5E85BFB3-1072-484E-ADF6-1FA197EEA8FA}" presName="composite" presStyleCnt="0"/>
      <dgm:spPr/>
    </dgm:pt>
    <dgm:pt modelId="{F745350F-5D06-9D45-B96B-9AA8D6F4E92F}" type="pres">
      <dgm:prSet presAssocID="{5E85BFB3-1072-484E-ADF6-1FA197EEA8FA}" presName="L" presStyleLbl="solidFgAcc1" presStyleIdx="4" presStyleCnt="9">
        <dgm:presLayoutVars>
          <dgm:chMax val="0"/>
          <dgm:chPref val="0"/>
        </dgm:presLayoutVars>
      </dgm:prSet>
      <dgm:spPr/>
    </dgm:pt>
    <dgm:pt modelId="{1B06D9C5-CDD8-7E4B-83BC-66B8589518A2}" type="pres">
      <dgm:prSet presAssocID="{5E85BFB3-1072-484E-ADF6-1FA197EEA8FA}" presName="parTx" presStyleLbl="alignNode1" presStyleIdx="4" presStyleCnt="9">
        <dgm:presLayoutVars>
          <dgm:chMax val="0"/>
          <dgm:chPref val="0"/>
          <dgm:bulletEnabled val="1"/>
        </dgm:presLayoutVars>
      </dgm:prSet>
      <dgm:spPr/>
    </dgm:pt>
    <dgm:pt modelId="{E8C1FB16-0B77-1F48-BCB6-9852A2D84687}" type="pres">
      <dgm:prSet presAssocID="{5E85BFB3-1072-484E-ADF6-1FA197EEA8FA}" presName="desTx" presStyleLbl="revTx" presStyleIdx="4" presStyleCnt="9">
        <dgm:presLayoutVars>
          <dgm:chMax val="0"/>
          <dgm:chPref val="0"/>
          <dgm:bulletEnabled val="1"/>
        </dgm:presLayoutVars>
      </dgm:prSet>
      <dgm:spPr/>
    </dgm:pt>
    <dgm:pt modelId="{4F25A7C6-C05B-6C4B-8D75-BF8DAA964388}" type="pres">
      <dgm:prSet presAssocID="{5E85BFB3-1072-484E-ADF6-1FA197EEA8FA}" presName="EmptyPlaceHolder" presStyleCnt="0"/>
      <dgm:spPr/>
    </dgm:pt>
    <dgm:pt modelId="{BB4BE82A-3AD4-864C-8D35-214BC8774AF9}" type="pres">
      <dgm:prSet presAssocID="{2B8D6CA7-9236-4169-B08C-6D84045FD983}" presName="space" presStyleCnt="0"/>
      <dgm:spPr/>
    </dgm:pt>
    <dgm:pt modelId="{1643EC90-A57D-DF4F-A012-38ECF2BD0BE2}" type="pres">
      <dgm:prSet presAssocID="{46981E0A-D25E-49E9-ABCD-0936A17A8B08}" presName="composite" presStyleCnt="0"/>
      <dgm:spPr/>
    </dgm:pt>
    <dgm:pt modelId="{72C64A1B-9DB0-5B4E-88EA-F0BC90E26282}" type="pres">
      <dgm:prSet presAssocID="{46981E0A-D25E-49E9-ABCD-0936A17A8B08}" presName="L" presStyleLbl="solidFgAcc1" presStyleIdx="5" presStyleCnt="9">
        <dgm:presLayoutVars>
          <dgm:chMax val="0"/>
          <dgm:chPref val="0"/>
        </dgm:presLayoutVars>
      </dgm:prSet>
      <dgm:spPr/>
    </dgm:pt>
    <dgm:pt modelId="{9B6BE468-1B95-EA4A-A69A-B62D8BD44D76}" type="pres">
      <dgm:prSet presAssocID="{46981E0A-D25E-49E9-ABCD-0936A17A8B08}" presName="parTx" presStyleLbl="alignNode1" presStyleIdx="5" presStyleCnt="9">
        <dgm:presLayoutVars>
          <dgm:chMax val="0"/>
          <dgm:chPref val="0"/>
          <dgm:bulletEnabled val="1"/>
        </dgm:presLayoutVars>
      </dgm:prSet>
      <dgm:spPr/>
    </dgm:pt>
    <dgm:pt modelId="{54DFD3F9-3B92-764E-A3C9-3FF8FDB4331B}" type="pres">
      <dgm:prSet presAssocID="{46981E0A-D25E-49E9-ABCD-0936A17A8B08}" presName="desTx" presStyleLbl="revTx" presStyleIdx="5" presStyleCnt="9">
        <dgm:presLayoutVars>
          <dgm:chMax val="0"/>
          <dgm:chPref val="0"/>
          <dgm:bulletEnabled val="1"/>
        </dgm:presLayoutVars>
      </dgm:prSet>
      <dgm:spPr/>
    </dgm:pt>
    <dgm:pt modelId="{FB7551E8-F852-8444-BF3A-32B5A6453D3B}" type="pres">
      <dgm:prSet presAssocID="{46981E0A-D25E-49E9-ABCD-0936A17A8B08}" presName="EmptyPlaceHolder" presStyleCnt="0"/>
      <dgm:spPr/>
    </dgm:pt>
    <dgm:pt modelId="{510FDFE5-CC0C-6B4A-905F-BADE4D167CAF}" type="pres">
      <dgm:prSet presAssocID="{DD90B27B-24F0-406C-AC39-33B32B2AC8DC}" presName="space" presStyleCnt="0"/>
      <dgm:spPr/>
    </dgm:pt>
    <dgm:pt modelId="{F417C605-1A29-3040-8590-CA203C42ED83}" type="pres">
      <dgm:prSet presAssocID="{545BEE79-E021-4B9A-9618-FCAD53ADE3B2}" presName="composite" presStyleCnt="0"/>
      <dgm:spPr/>
    </dgm:pt>
    <dgm:pt modelId="{493A81E1-855C-B447-9A33-5C09302A0395}" type="pres">
      <dgm:prSet presAssocID="{545BEE79-E021-4B9A-9618-FCAD53ADE3B2}" presName="L" presStyleLbl="solidFgAcc1" presStyleIdx="6" presStyleCnt="9">
        <dgm:presLayoutVars>
          <dgm:chMax val="0"/>
          <dgm:chPref val="0"/>
        </dgm:presLayoutVars>
      </dgm:prSet>
      <dgm:spPr/>
    </dgm:pt>
    <dgm:pt modelId="{348288C7-4D63-0041-B605-E8B9E925649C}" type="pres">
      <dgm:prSet presAssocID="{545BEE79-E021-4B9A-9618-FCAD53ADE3B2}" presName="parTx" presStyleLbl="alignNode1" presStyleIdx="6" presStyleCnt="9">
        <dgm:presLayoutVars>
          <dgm:chMax val="0"/>
          <dgm:chPref val="0"/>
          <dgm:bulletEnabled val="1"/>
        </dgm:presLayoutVars>
      </dgm:prSet>
      <dgm:spPr/>
    </dgm:pt>
    <dgm:pt modelId="{C7FC484F-8A72-544A-8612-AA4F29D85049}" type="pres">
      <dgm:prSet presAssocID="{545BEE79-E021-4B9A-9618-FCAD53ADE3B2}" presName="desTx" presStyleLbl="revTx" presStyleIdx="6" presStyleCnt="9">
        <dgm:presLayoutVars>
          <dgm:chMax val="0"/>
          <dgm:chPref val="0"/>
          <dgm:bulletEnabled val="1"/>
        </dgm:presLayoutVars>
      </dgm:prSet>
      <dgm:spPr/>
    </dgm:pt>
    <dgm:pt modelId="{BCA20B4C-0793-8547-9BFB-9FF2BA6B21B2}" type="pres">
      <dgm:prSet presAssocID="{545BEE79-E021-4B9A-9618-FCAD53ADE3B2}" presName="EmptyPlaceHolder" presStyleCnt="0"/>
      <dgm:spPr/>
    </dgm:pt>
    <dgm:pt modelId="{635CA45C-D8BA-734C-8382-58CCF7354EC2}" type="pres">
      <dgm:prSet presAssocID="{6ABD55CB-723F-4679-870D-8DAF16FEAACF}" presName="space" presStyleCnt="0"/>
      <dgm:spPr/>
    </dgm:pt>
    <dgm:pt modelId="{3129C2E9-E882-314A-ABA8-4E3C08F5DF63}" type="pres">
      <dgm:prSet presAssocID="{42E2EBAB-87DD-43F8-9A72-F722F5224FFC}" presName="composite" presStyleCnt="0"/>
      <dgm:spPr/>
    </dgm:pt>
    <dgm:pt modelId="{CD4D3083-F67E-2D42-AE1E-3CE9D322502C}" type="pres">
      <dgm:prSet presAssocID="{42E2EBAB-87DD-43F8-9A72-F722F5224FFC}" presName="L" presStyleLbl="solidFgAcc1" presStyleIdx="7" presStyleCnt="9">
        <dgm:presLayoutVars>
          <dgm:chMax val="0"/>
          <dgm:chPref val="0"/>
        </dgm:presLayoutVars>
      </dgm:prSet>
      <dgm:spPr/>
    </dgm:pt>
    <dgm:pt modelId="{EC63DBF4-DC7F-4E4B-B701-7F6DA30E1CA7}" type="pres">
      <dgm:prSet presAssocID="{42E2EBAB-87DD-43F8-9A72-F722F5224FFC}" presName="parTx" presStyleLbl="alignNode1" presStyleIdx="7" presStyleCnt="9">
        <dgm:presLayoutVars>
          <dgm:chMax val="0"/>
          <dgm:chPref val="0"/>
          <dgm:bulletEnabled val="1"/>
        </dgm:presLayoutVars>
      </dgm:prSet>
      <dgm:spPr/>
    </dgm:pt>
    <dgm:pt modelId="{202F7F1B-5D69-994D-AB78-AEFF387A1754}" type="pres">
      <dgm:prSet presAssocID="{42E2EBAB-87DD-43F8-9A72-F722F5224FFC}" presName="desTx" presStyleLbl="revTx" presStyleIdx="7" presStyleCnt="9">
        <dgm:presLayoutVars>
          <dgm:chMax val="0"/>
          <dgm:chPref val="0"/>
          <dgm:bulletEnabled val="1"/>
        </dgm:presLayoutVars>
      </dgm:prSet>
      <dgm:spPr/>
    </dgm:pt>
    <dgm:pt modelId="{98E94DAF-4F0A-9C4B-BC97-ADCDE032C914}" type="pres">
      <dgm:prSet presAssocID="{42E2EBAB-87DD-43F8-9A72-F722F5224FFC}" presName="EmptyPlaceHolder" presStyleCnt="0"/>
      <dgm:spPr/>
    </dgm:pt>
    <dgm:pt modelId="{9311BC7E-DD84-3541-A2C4-34383B84E0B9}" type="pres">
      <dgm:prSet presAssocID="{5CAF8A08-A1D2-4971-A472-865A91F54341}" presName="space" presStyleCnt="0"/>
      <dgm:spPr/>
    </dgm:pt>
    <dgm:pt modelId="{73E1EB48-F55B-A34D-9238-C62FCC8E5D5F}" type="pres">
      <dgm:prSet presAssocID="{28C4FBCB-147E-47C2-90A0-7EDF01B07228}" presName="composite" presStyleCnt="0"/>
      <dgm:spPr/>
    </dgm:pt>
    <dgm:pt modelId="{674556AC-815C-EA40-89BC-74B4856DAB8E}" type="pres">
      <dgm:prSet presAssocID="{28C4FBCB-147E-47C2-90A0-7EDF01B07228}" presName="L" presStyleLbl="solidFgAcc1" presStyleIdx="8" presStyleCnt="9">
        <dgm:presLayoutVars>
          <dgm:chMax val="0"/>
          <dgm:chPref val="0"/>
        </dgm:presLayoutVars>
      </dgm:prSet>
      <dgm:spPr/>
    </dgm:pt>
    <dgm:pt modelId="{813D7653-868C-5548-AEEE-A492C6E26B47}" type="pres">
      <dgm:prSet presAssocID="{28C4FBCB-147E-47C2-90A0-7EDF01B07228}" presName="parTx" presStyleLbl="alignNode1" presStyleIdx="8" presStyleCnt="9">
        <dgm:presLayoutVars>
          <dgm:chMax val="0"/>
          <dgm:chPref val="0"/>
          <dgm:bulletEnabled val="1"/>
        </dgm:presLayoutVars>
      </dgm:prSet>
      <dgm:spPr/>
    </dgm:pt>
    <dgm:pt modelId="{693D6051-EEF9-DD45-838D-BFECF47ADF97}" type="pres">
      <dgm:prSet presAssocID="{28C4FBCB-147E-47C2-90A0-7EDF01B07228}" presName="desTx" presStyleLbl="revTx" presStyleIdx="8" presStyleCnt="9">
        <dgm:presLayoutVars>
          <dgm:chMax val="0"/>
          <dgm:chPref val="0"/>
          <dgm:bulletEnabled val="1"/>
        </dgm:presLayoutVars>
      </dgm:prSet>
      <dgm:spPr/>
    </dgm:pt>
    <dgm:pt modelId="{F3DF757F-2A76-E442-AD17-510C7568447F}" type="pres">
      <dgm:prSet presAssocID="{28C4FBCB-147E-47C2-90A0-7EDF01B07228}" presName="EmptyPlaceHolder" presStyleCnt="0"/>
      <dgm:spPr/>
    </dgm:pt>
  </dgm:ptLst>
  <dgm:cxnLst>
    <dgm:cxn modelId="{1791B003-46A0-4165-8DC4-60AD6C24D3CC}" srcId="{86CA80EF-3A62-43DE-8679-FBBF485B58C9}" destId="{F8CC00A6-7E07-48E2-9EF1-41C7C31A64F8}" srcOrd="1" destOrd="0" parTransId="{35ECA44F-4633-4755-B147-F80D09B04283}" sibTransId="{DD0400AF-BF1C-40E3-AAE0-EE12C7BB6EAE}"/>
    <dgm:cxn modelId="{F8E4EE08-E922-F84E-8FC5-466DB6D62144}" type="presOf" srcId="{545BEE79-E021-4B9A-9618-FCAD53ADE3B2}" destId="{348288C7-4D63-0041-B605-E8B9E925649C}" srcOrd="0" destOrd="0" presId="urn:microsoft.com/office/officeart/2016/7/layout/AccentHomeChevronProcess"/>
    <dgm:cxn modelId="{5BD68F0A-FFF7-5E4E-89B3-AC3F052FD658}" type="presOf" srcId="{8804E9B8-0743-45D9-AE35-FA5A8A41B046}" destId="{497302BE-2904-5C4F-AFD6-503A89DCFF13}" srcOrd="0" destOrd="0" presId="urn:microsoft.com/office/officeart/2016/7/layout/AccentHomeChevronProcess"/>
    <dgm:cxn modelId="{56696A0F-463D-496F-A92B-5B8433A7A60F}" srcId="{684F4007-9082-4EE5-AAAC-6815A39EB863}" destId="{83BDBB24-AA92-461C-B915-52A864D0CDF9}" srcOrd="0" destOrd="0" parTransId="{68E8B818-40DE-4F45-BF9F-64B174C65A50}" sibTransId="{275D7BA5-5497-482C-BD43-0EE9C884F530}"/>
    <dgm:cxn modelId="{3BCEDA11-A86A-1545-AE90-533A3CC4EEEE}" type="presOf" srcId="{684F4007-9082-4EE5-AAAC-6815A39EB863}" destId="{763D4F4A-D393-C84B-823E-D23EB9BCCF04}" srcOrd="0" destOrd="0" presId="urn:microsoft.com/office/officeart/2016/7/layout/AccentHomeChevronProcess"/>
    <dgm:cxn modelId="{DC285412-1F9E-4951-B7F0-4ADAEF9ABF2D}" srcId="{86CA80EF-3A62-43DE-8679-FBBF485B58C9}" destId="{684F4007-9082-4EE5-AAAC-6815A39EB863}" srcOrd="0" destOrd="0" parTransId="{6B06A91D-B794-467F-A40B-38112A2D7607}" sibTransId="{410642FA-DCEF-45A3-A9A0-F7D823DE4DF6}"/>
    <dgm:cxn modelId="{FEA62A24-B990-49C2-B437-1BD698541D59}" srcId="{86CA80EF-3A62-43DE-8679-FBBF485B58C9}" destId="{42E2EBAB-87DD-43F8-9A72-F722F5224FFC}" srcOrd="7" destOrd="0" parTransId="{A010BD2D-B834-44CC-A8C2-09CB21E0B5A9}" sibTransId="{5CAF8A08-A1D2-4971-A472-865A91F54341}"/>
    <dgm:cxn modelId="{8464F128-BD4D-4934-9720-B55F670BD143}" srcId="{F33720E5-233E-4B40-ABB7-76AC80D3643D}" destId="{2ED47ACC-B855-4A21-83EB-232561D4C88F}" srcOrd="0" destOrd="0" parTransId="{876FFBAF-5AEB-489F-929D-5B74FB01E4C8}" sibTransId="{AE245170-9C6E-41C8-BA4B-34F4459AEBC8}"/>
    <dgm:cxn modelId="{A3723535-FE97-8D4E-A08A-69BA7AD87FC2}" type="presOf" srcId="{E2E79934-6879-486A-8D23-D8073C4B878B}" destId="{693D6051-EEF9-DD45-838D-BFECF47ADF97}" srcOrd="0" destOrd="0" presId="urn:microsoft.com/office/officeart/2016/7/layout/AccentHomeChevronProcess"/>
    <dgm:cxn modelId="{4F378B3F-2E07-DD42-BF8B-03735278121A}" type="presOf" srcId="{A0B06CA2-93D5-4129-A4BB-B055B704BF5C}" destId="{54DFD3F9-3B92-764E-A3C9-3FF8FDB4331B}" srcOrd="0" destOrd="0" presId="urn:microsoft.com/office/officeart/2016/7/layout/AccentHomeChevronProcess"/>
    <dgm:cxn modelId="{31C7755C-E9EA-D346-AD0B-6AE403D41135}" type="presOf" srcId="{86CA80EF-3A62-43DE-8679-FBBF485B58C9}" destId="{706FF4DE-DC69-5046-B591-C4FDC965D27C}" srcOrd="0" destOrd="0" presId="urn:microsoft.com/office/officeart/2016/7/layout/AccentHomeChevronProcess"/>
    <dgm:cxn modelId="{1E579063-FB78-4F49-8A73-A23C2D2AD311}" srcId="{86CA80EF-3A62-43DE-8679-FBBF485B58C9}" destId="{545BEE79-E021-4B9A-9618-FCAD53ADE3B2}" srcOrd="6" destOrd="0" parTransId="{1ABEFB48-A503-4C40-8FFA-8A729FB31B31}" sibTransId="{6ABD55CB-723F-4679-870D-8DAF16FEAACF}"/>
    <dgm:cxn modelId="{E28E8945-940B-AB41-A34A-4C081045886C}" type="presOf" srcId="{ED0FD3DC-46DF-468B-8665-14DFD8FBE443}" destId="{E849A26B-50D5-AB4F-8FD8-79268DF4BBE7}" srcOrd="0" destOrd="0" presId="urn:microsoft.com/office/officeart/2016/7/layout/AccentHomeChevronProcess"/>
    <dgm:cxn modelId="{8BE1F147-09A5-4981-97F5-AFAF064481E0}" srcId="{86CA80EF-3A62-43DE-8679-FBBF485B58C9}" destId="{ED0FD3DC-46DF-468B-8665-14DFD8FBE443}" srcOrd="2" destOrd="0" parTransId="{0C91E82C-6F7D-4372-B6D3-140A78EF1CF6}" sibTransId="{ADB3D09B-6AB6-4F77-9E87-7564ADDFEFEB}"/>
    <dgm:cxn modelId="{08A2BA48-2D88-8B4E-9F21-B55B88C32013}" type="presOf" srcId="{83BDBB24-AA92-461C-B915-52A864D0CDF9}" destId="{281AA573-C88A-D647-8F6A-5AD445F3448F}" srcOrd="0" destOrd="0" presId="urn:microsoft.com/office/officeart/2016/7/layout/AccentHomeChevronProcess"/>
    <dgm:cxn modelId="{3BC7254C-0C19-6248-B561-B939E7860A8D}" type="presOf" srcId="{42E2EBAB-87DD-43F8-9A72-F722F5224FFC}" destId="{EC63DBF4-DC7F-4E4B-B701-7F6DA30E1CA7}" srcOrd="0" destOrd="0" presId="urn:microsoft.com/office/officeart/2016/7/layout/AccentHomeChevronProcess"/>
    <dgm:cxn modelId="{91F12B4C-C714-426D-B9CA-6E0618831B81}" srcId="{86CA80EF-3A62-43DE-8679-FBBF485B58C9}" destId="{5E85BFB3-1072-484E-ADF6-1FA197EEA8FA}" srcOrd="4" destOrd="0" parTransId="{F8B7093B-23BB-4AE6-A1F5-26E149988ED8}" sibTransId="{2B8D6CA7-9236-4169-B08C-6D84045FD983}"/>
    <dgm:cxn modelId="{56C3886E-2C83-A04B-B6E9-95AB31196467}" type="presOf" srcId="{28C4FBCB-147E-47C2-90A0-7EDF01B07228}" destId="{813D7653-868C-5548-AEEE-A492C6E26B47}" srcOrd="0" destOrd="0" presId="urn:microsoft.com/office/officeart/2016/7/layout/AccentHomeChevronProcess"/>
    <dgm:cxn modelId="{67B75F4F-4C0D-45EE-BE36-545FE6A11ABB}" srcId="{5E85BFB3-1072-484E-ADF6-1FA197EEA8FA}" destId="{091657C4-9BF5-4D64-9DB3-DB06770417AF}" srcOrd="0" destOrd="0" parTransId="{AE7C4F2A-82C2-467F-AE2C-CD51E60AA6D4}" sibTransId="{02A79968-B725-4FEA-814C-5B7793393EEE}"/>
    <dgm:cxn modelId="{F695956F-9A49-1542-B288-F6016782F738}" type="presOf" srcId="{F33720E5-233E-4B40-ABB7-76AC80D3643D}" destId="{1D868ABE-0FA4-224F-81C2-9B50154C657C}" srcOrd="0" destOrd="0" presId="urn:microsoft.com/office/officeart/2016/7/layout/AccentHomeChevronProcess"/>
    <dgm:cxn modelId="{692BB950-80AC-403A-81FC-1BBD29B9A65A}" srcId="{46981E0A-D25E-49E9-ABCD-0936A17A8B08}" destId="{A0B06CA2-93D5-4129-A4BB-B055B704BF5C}" srcOrd="0" destOrd="0" parTransId="{796FBA52-46B1-4083-977B-5C31821666E2}" sibTransId="{1E658C89-F775-4FD6-AB75-97105D64634C}"/>
    <dgm:cxn modelId="{65DE6C79-529F-9040-B390-523221214E25}" type="presOf" srcId="{091657C4-9BF5-4D64-9DB3-DB06770417AF}" destId="{E8C1FB16-0B77-1F48-BCB6-9852A2D84687}" srcOrd="0" destOrd="0" presId="urn:microsoft.com/office/officeart/2016/7/layout/AccentHomeChevronProcess"/>
    <dgm:cxn modelId="{B959637D-27AB-484D-8404-1ACF2CF2AFE5}" srcId="{545BEE79-E021-4B9A-9618-FCAD53ADE3B2}" destId="{7F0E5008-6A9A-4618-A6DC-0315E2222EF0}" srcOrd="0" destOrd="0" parTransId="{3718AD0B-898B-43FB-AAD6-79A808FDEA17}" sibTransId="{88C1CD52-180E-4D93-BDB9-477207D9BD07}"/>
    <dgm:cxn modelId="{A25B668D-7792-44D5-BB29-EFEB05CAAB2F}" srcId="{86CA80EF-3A62-43DE-8679-FBBF485B58C9}" destId="{46981E0A-D25E-49E9-ABCD-0936A17A8B08}" srcOrd="5" destOrd="0" parTransId="{A4E670A9-3860-4C3F-817E-CB4DA648F5B9}" sibTransId="{DD90B27B-24F0-406C-AC39-33B32B2AC8DC}"/>
    <dgm:cxn modelId="{E60AA095-E769-AD4B-BBCF-4C4499E7C7D5}" type="presOf" srcId="{5E85BFB3-1072-484E-ADF6-1FA197EEA8FA}" destId="{1B06D9C5-CDD8-7E4B-83BC-66B8589518A2}" srcOrd="0" destOrd="0" presId="urn:microsoft.com/office/officeart/2016/7/layout/AccentHomeChevronProcess"/>
    <dgm:cxn modelId="{73DB5998-31CA-5746-AD01-EA54CDA778A4}" type="presOf" srcId="{F6046F93-B777-4222-84DF-3D18D0F33181}" destId="{EBF1274C-BE77-564D-B491-040E0E47D097}" srcOrd="0" destOrd="0" presId="urn:microsoft.com/office/officeart/2016/7/layout/AccentHomeChevronProcess"/>
    <dgm:cxn modelId="{CAAA96A5-C3DB-4A8E-9747-CFA79872CE82}" srcId="{86CA80EF-3A62-43DE-8679-FBBF485B58C9}" destId="{F33720E5-233E-4B40-ABB7-76AC80D3643D}" srcOrd="3" destOrd="0" parTransId="{0A12AAD3-19B6-4EA2-99E1-BEF15EF58A19}" sibTransId="{ECE26064-EF86-4644-BB43-943F57EFFBBF}"/>
    <dgm:cxn modelId="{19AF9BA7-28FF-BA43-A385-7A2A5E240D05}" type="presOf" srcId="{7F0E5008-6A9A-4618-A6DC-0315E2222EF0}" destId="{C7FC484F-8A72-544A-8612-AA4F29D85049}" srcOrd="0" destOrd="0" presId="urn:microsoft.com/office/officeart/2016/7/layout/AccentHomeChevronProcess"/>
    <dgm:cxn modelId="{C1A4E1A8-F3FF-478B-BE80-1DCC9E77F9AF}" srcId="{28C4FBCB-147E-47C2-90A0-7EDF01B07228}" destId="{E2E79934-6879-486A-8D23-D8073C4B878B}" srcOrd="0" destOrd="0" parTransId="{549EDAD6-3530-4834-802D-77AC5841B701}" sibTransId="{8C068B15-4C21-4C6F-A399-2E2A997FB228}"/>
    <dgm:cxn modelId="{0F1296AF-FDFA-9F49-8524-65CB965A3F3C}" type="presOf" srcId="{46981E0A-D25E-49E9-ABCD-0936A17A8B08}" destId="{9B6BE468-1B95-EA4A-A69A-B62D8BD44D76}" srcOrd="0" destOrd="0" presId="urn:microsoft.com/office/officeart/2016/7/layout/AccentHomeChevronProcess"/>
    <dgm:cxn modelId="{0E2B60C0-7368-4030-B39C-1299C5457116}" srcId="{86CA80EF-3A62-43DE-8679-FBBF485B58C9}" destId="{28C4FBCB-147E-47C2-90A0-7EDF01B07228}" srcOrd="8" destOrd="0" parTransId="{41507736-2262-4D48-9735-2F0856E00C43}" sibTransId="{4D260BA7-6F8F-4385-BE09-E2A1210DEE66}"/>
    <dgm:cxn modelId="{E2508ACA-B670-42CF-9218-B345E5DE6C93}" srcId="{42E2EBAB-87DD-43F8-9A72-F722F5224FFC}" destId="{3A93E062-9DB8-4349-B5EE-D941C5492F57}" srcOrd="0" destOrd="0" parTransId="{312D64C2-3F15-4378-BBC6-FF493042B918}" sibTransId="{5A4C791A-79A0-4AE3-AD2E-D226626AF59E}"/>
    <dgm:cxn modelId="{0AA818CE-B623-B54B-9673-2DAB4E8A811F}" type="presOf" srcId="{3A93E062-9DB8-4349-B5EE-D941C5492F57}" destId="{202F7F1B-5D69-994D-AB78-AEFF387A1754}" srcOrd="0" destOrd="0" presId="urn:microsoft.com/office/officeart/2016/7/layout/AccentHomeChevronProcess"/>
    <dgm:cxn modelId="{F2F5F2D2-65B3-489B-9B77-937B4F35CCE5}" srcId="{F8CC00A6-7E07-48E2-9EF1-41C7C31A64F8}" destId="{8804E9B8-0743-45D9-AE35-FA5A8A41B046}" srcOrd="0" destOrd="0" parTransId="{93C037BF-CE75-4FA7-9532-32ACF3D54644}" sibTransId="{317A82DD-2F8D-416C-BE29-4CEFCF6215FF}"/>
    <dgm:cxn modelId="{0DBF12E2-6B78-FC41-8F0D-8D8EE9226866}" type="presOf" srcId="{F8CC00A6-7E07-48E2-9EF1-41C7C31A64F8}" destId="{D85665F7-24E1-9849-AC54-426DBCD836DB}" srcOrd="0" destOrd="0" presId="urn:microsoft.com/office/officeart/2016/7/layout/AccentHomeChevronProcess"/>
    <dgm:cxn modelId="{304755E4-646E-44E1-9A24-3662DCDCC844}" srcId="{ED0FD3DC-46DF-468B-8665-14DFD8FBE443}" destId="{F6046F93-B777-4222-84DF-3D18D0F33181}" srcOrd="0" destOrd="0" parTransId="{4F9A9512-5A5E-4F0F-BDEE-E604A889BAC4}" sibTransId="{4DB5EDEE-3276-4FCE-8CCC-2B3803EEE910}"/>
    <dgm:cxn modelId="{109AD3F7-75DB-3C4E-8175-79F555E12E1E}" type="presOf" srcId="{2ED47ACC-B855-4A21-83EB-232561D4C88F}" destId="{AB083647-9365-B64F-8877-3DE43FEC819F}" srcOrd="0" destOrd="0" presId="urn:microsoft.com/office/officeart/2016/7/layout/AccentHomeChevronProcess"/>
    <dgm:cxn modelId="{1345420A-BC99-F147-B89E-5743A116EC07}" type="presParOf" srcId="{706FF4DE-DC69-5046-B591-C4FDC965D27C}" destId="{3AF054C7-0915-3846-8D90-897D2524A9AB}" srcOrd="0" destOrd="0" presId="urn:microsoft.com/office/officeart/2016/7/layout/AccentHomeChevronProcess"/>
    <dgm:cxn modelId="{66EA759C-9FD6-7047-BED1-CE8F1F1A8BE5}" type="presParOf" srcId="{3AF054C7-0915-3846-8D90-897D2524A9AB}" destId="{45913488-EC3E-6C43-8E24-58BB5CB8BD1C}" srcOrd="0" destOrd="0" presId="urn:microsoft.com/office/officeart/2016/7/layout/AccentHomeChevronProcess"/>
    <dgm:cxn modelId="{ECA4F7F6-3152-F846-AA01-7E4ADE04A528}" type="presParOf" srcId="{3AF054C7-0915-3846-8D90-897D2524A9AB}" destId="{763D4F4A-D393-C84B-823E-D23EB9BCCF04}" srcOrd="1" destOrd="0" presId="urn:microsoft.com/office/officeart/2016/7/layout/AccentHomeChevronProcess"/>
    <dgm:cxn modelId="{38009461-DF83-334B-A494-9BE5DDD727DD}" type="presParOf" srcId="{3AF054C7-0915-3846-8D90-897D2524A9AB}" destId="{281AA573-C88A-D647-8F6A-5AD445F3448F}" srcOrd="2" destOrd="0" presId="urn:microsoft.com/office/officeart/2016/7/layout/AccentHomeChevronProcess"/>
    <dgm:cxn modelId="{9504E347-AC07-8341-8D41-88245E1072E5}" type="presParOf" srcId="{3AF054C7-0915-3846-8D90-897D2524A9AB}" destId="{2C6FFFFA-A428-6A4C-B520-AD4D715BEC72}" srcOrd="3" destOrd="0" presId="urn:microsoft.com/office/officeart/2016/7/layout/AccentHomeChevronProcess"/>
    <dgm:cxn modelId="{6746806A-F6D0-5B4E-A0A4-3308E221A5BE}" type="presParOf" srcId="{706FF4DE-DC69-5046-B591-C4FDC965D27C}" destId="{0AC7604B-D250-0945-9EB6-FCF2E27B0CC2}" srcOrd="1" destOrd="0" presId="urn:microsoft.com/office/officeart/2016/7/layout/AccentHomeChevronProcess"/>
    <dgm:cxn modelId="{A9929403-3F80-C34A-B6F0-26BF2943485E}" type="presParOf" srcId="{706FF4DE-DC69-5046-B591-C4FDC965D27C}" destId="{621D8AC2-F001-B745-B61E-4057898FA1C6}" srcOrd="2" destOrd="0" presId="urn:microsoft.com/office/officeart/2016/7/layout/AccentHomeChevronProcess"/>
    <dgm:cxn modelId="{4676BE0B-DCC3-6148-B7CB-99B6F716BD1B}" type="presParOf" srcId="{621D8AC2-F001-B745-B61E-4057898FA1C6}" destId="{0A4F6D63-DEE4-BB40-B9AA-D8F578EEF1CE}" srcOrd="0" destOrd="0" presId="urn:microsoft.com/office/officeart/2016/7/layout/AccentHomeChevronProcess"/>
    <dgm:cxn modelId="{CC34F1B3-B0C8-2B4E-B501-A31AA2E5D5AB}" type="presParOf" srcId="{621D8AC2-F001-B745-B61E-4057898FA1C6}" destId="{D85665F7-24E1-9849-AC54-426DBCD836DB}" srcOrd="1" destOrd="0" presId="urn:microsoft.com/office/officeart/2016/7/layout/AccentHomeChevronProcess"/>
    <dgm:cxn modelId="{2742475E-BE02-8242-8C30-DB3C3EC79D34}" type="presParOf" srcId="{621D8AC2-F001-B745-B61E-4057898FA1C6}" destId="{497302BE-2904-5C4F-AFD6-503A89DCFF13}" srcOrd="2" destOrd="0" presId="urn:microsoft.com/office/officeart/2016/7/layout/AccentHomeChevronProcess"/>
    <dgm:cxn modelId="{1F49BB3B-1996-B44A-B338-AC531F9F1ED3}" type="presParOf" srcId="{621D8AC2-F001-B745-B61E-4057898FA1C6}" destId="{D6ECA9BA-B4AB-584A-8D5F-EEAD363504C5}" srcOrd="3" destOrd="0" presId="urn:microsoft.com/office/officeart/2016/7/layout/AccentHomeChevronProcess"/>
    <dgm:cxn modelId="{3635E3E7-46C6-2142-BAFD-A3F7C76E6508}" type="presParOf" srcId="{706FF4DE-DC69-5046-B591-C4FDC965D27C}" destId="{EC2014D7-B162-7644-A78E-77864B352634}" srcOrd="3" destOrd="0" presId="urn:microsoft.com/office/officeart/2016/7/layout/AccentHomeChevronProcess"/>
    <dgm:cxn modelId="{5256371B-878C-B641-B446-8442A896DAB0}" type="presParOf" srcId="{706FF4DE-DC69-5046-B591-C4FDC965D27C}" destId="{A1966BB5-8D27-4842-9555-1A2419A89039}" srcOrd="4" destOrd="0" presId="urn:microsoft.com/office/officeart/2016/7/layout/AccentHomeChevronProcess"/>
    <dgm:cxn modelId="{D4FB142A-F8B7-5941-A08F-CB3CCDEE3FCB}" type="presParOf" srcId="{A1966BB5-8D27-4842-9555-1A2419A89039}" destId="{D0A7C236-134A-534A-B356-DF907A361084}" srcOrd="0" destOrd="0" presId="urn:microsoft.com/office/officeart/2016/7/layout/AccentHomeChevronProcess"/>
    <dgm:cxn modelId="{10F32AE5-9BEC-4C44-B03B-8EA075A2707E}" type="presParOf" srcId="{A1966BB5-8D27-4842-9555-1A2419A89039}" destId="{E849A26B-50D5-AB4F-8FD8-79268DF4BBE7}" srcOrd="1" destOrd="0" presId="urn:microsoft.com/office/officeart/2016/7/layout/AccentHomeChevronProcess"/>
    <dgm:cxn modelId="{F936E000-8161-0243-A4D9-FB36616EAEC7}" type="presParOf" srcId="{A1966BB5-8D27-4842-9555-1A2419A89039}" destId="{EBF1274C-BE77-564D-B491-040E0E47D097}" srcOrd="2" destOrd="0" presId="urn:microsoft.com/office/officeart/2016/7/layout/AccentHomeChevronProcess"/>
    <dgm:cxn modelId="{0FF19AA5-1AEC-7B44-939B-DF5116229299}" type="presParOf" srcId="{A1966BB5-8D27-4842-9555-1A2419A89039}" destId="{C2BB9ADB-E227-2B44-9D62-A862CD408DDA}" srcOrd="3" destOrd="0" presId="urn:microsoft.com/office/officeart/2016/7/layout/AccentHomeChevronProcess"/>
    <dgm:cxn modelId="{B2DE4996-C51D-E94B-8F64-835F0F9EFE89}" type="presParOf" srcId="{706FF4DE-DC69-5046-B591-C4FDC965D27C}" destId="{52A09E43-1689-414D-A3E7-7B12CA18D5E9}" srcOrd="5" destOrd="0" presId="urn:microsoft.com/office/officeart/2016/7/layout/AccentHomeChevronProcess"/>
    <dgm:cxn modelId="{618B65E1-B83A-2E49-8E68-91ABF9C35B3D}" type="presParOf" srcId="{706FF4DE-DC69-5046-B591-C4FDC965D27C}" destId="{B2A91453-068C-6147-A5C5-47982F454A12}" srcOrd="6" destOrd="0" presId="urn:microsoft.com/office/officeart/2016/7/layout/AccentHomeChevronProcess"/>
    <dgm:cxn modelId="{94E25E0F-0B4F-5F4C-B7CD-4F0E335DFB35}" type="presParOf" srcId="{B2A91453-068C-6147-A5C5-47982F454A12}" destId="{A1A3276A-827D-0642-89C5-5D4A3662367C}" srcOrd="0" destOrd="0" presId="urn:microsoft.com/office/officeart/2016/7/layout/AccentHomeChevronProcess"/>
    <dgm:cxn modelId="{5D885736-49CF-8643-A32A-614066AE0589}" type="presParOf" srcId="{B2A91453-068C-6147-A5C5-47982F454A12}" destId="{1D868ABE-0FA4-224F-81C2-9B50154C657C}" srcOrd="1" destOrd="0" presId="urn:microsoft.com/office/officeart/2016/7/layout/AccentHomeChevronProcess"/>
    <dgm:cxn modelId="{D0989BF9-B282-5E4B-B4E1-F643F69155A1}" type="presParOf" srcId="{B2A91453-068C-6147-A5C5-47982F454A12}" destId="{AB083647-9365-B64F-8877-3DE43FEC819F}" srcOrd="2" destOrd="0" presId="urn:microsoft.com/office/officeart/2016/7/layout/AccentHomeChevronProcess"/>
    <dgm:cxn modelId="{0EB6626E-01D9-E64B-97FD-8980AE49DD71}" type="presParOf" srcId="{B2A91453-068C-6147-A5C5-47982F454A12}" destId="{B9DBFEAF-3FCB-4647-B43C-DEF3EF6FBF1D}" srcOrd="3" destOrd="0" presId="urn:microsoft.com/office/officeart/2016/7/layout/AccentHomeChevronProcess"/>
    <dgm:cxn modelId="{983E28D5-1A33-E24B-9C68-3DFDF92F89CF}" type="presParOf" srcId="{706FF4DE-DC69-5046-B591-C4FDC965D27C}" destId="{A3AAF6A3-3006-1443-AF48-4389757B0811}" srcOrd="7" destOrd="0" presId="urn:microsoft.com/office/officeart/2016/7/layout/AccentHomeChevronProcess"/>
    <dgm:cxn modelId="{41FE9B7A-B79C-BE47-820E-F39BB9D52B72}" type="presParOf" srcId="{706FF4DE-DC69-5046-B591-C4FDC965D27C}" destId="{F3D27492-80A8-0141-B19A-570DE10336A5}" srcOrd="8" destOrd="0" presId="urn:microsoft.com/office/officeart/2016/7/layout/AccentHomeChevronProcess"/>
    <dgm:cxn modelId="{A4B86EBB-4F50-EF4C-A2A0-14E8E1C64FE9}" type="presParOf" srcId="{F3D27492-80A8-0141-B19A-570DE10336A5}" destId="{F745350F-5D06-9D45-B96B-9AA8D6F4E92F}" srcOrd="0" destOrd="0" presId="urn:microsoft.com/office/officeart/2016/7/layout/AccentHomeChevronProcess"/>
    <dgm:cxn modelId="{9A3E2DF4-EDC1-0A4C-AEF9-E5C39DC47433}" type="presParOf" srcId="{F3D27492-80A8-0141-B19A-570DE10336A5}" destId="{1B06D9C5-CDD8-7E4B-83BC-66B8589518A2}" srcOrd="1" destOrd="0" presId="urn:microsoft.com/office/officeart/2016/7/layout/AccentHomeChevronProcess"/>
    <dgm:cxn modelId="{B6DFB88F-0FDE-5A48-A9B9-9C6F6B694556}" type="presParOf" srcId="{F3D27492-80A8-0141-B19A-570DE10336A5}" destId="{E8C1FB16-0B77-1F48-BCB6-9852A2D84687}" srcOrd="2" destOrd="0" presId="urn:microsoft.com/office/officeart/2016/7/layout/AccentHomeChevronProcess"/>
    <dgm:cxn modelId="{7A94DBB9-97C2-5340-AA07-7D73E507CBF6}" type="presParOf" srcId="{F3D27492-80A8-0141-B19A-570DE10336A5}" destId="{4F25A7C6-C05B-6C4B-8D75-BF8DAA964388}" srcOrd="3" destOrd="0" presId="urn:microsoft.com/office/officeart/2016/7/layout/AccentHomeChevronProcess"/>
    <dgm:cxn modelId="{92CCD87D-E5D4-C948-A423-8282D699EC0C}" type="presParOf" srcId="{706FF4DE-DC69-5046-B591-C4FDC965D27C}" destId="{BB4BE82A-3AD4-864C-8D35-214BC8774AF9}" srcOrd="9" destOrd="0" presId="urn:microsoft.com/office/officeart/2016/7/layout/AccentHomeChevronProcess"/>
    <dgm:cxn modelId="{8007EF8D-0830-204F-AECB-84F528B392EA}" type="presParOf" srcId="{706FF4DE-DC69-5046-B591-C4FDC965D27C}" destId="{1643EC90-A57D-DF4F-A012-38ECF2BD0BE2}" srcOrd="10" destOrd="0" presId="urn:microsoft.com/office/officeart/2016/7/layout/AccentHomeChevronProcess"/>
    <dgm:cxn modelId="{3379AE20-8461-A043-96F4-561BC461583E}" type="presParOf" srcId="{1643EC90-A57D-DF4F-A012-38ECF2BD0BE2}" destId="{72C64A1B-9DB0-5B4E-88EA-F0BC90E26282}" srcOrd="0" destOrd="0" presId="urn:microsoft.com/office/officeart/2016/7/layout/AccentHomeChevronProcess"/>
    <dgm:cxn modelId="{82C7F007-49DA-0249-AC96-1690B6B41EC8}" type="presParOf" srcId="{1643EC90-A57D-DF4F-A012-38ECF2BD0BE2}" destId="{9B6BE468-1B95-EA4A-A69A-B62D8BD44D76}" srcOrd="1" destOrd="0" presId="urn:microsoft.com/office/officeart/2016/7/layout/AccentHomeChevronProcess"/>
    <dgm:cxn modelId="{FA017D00-D82D-2C4F-BF93-BCD106468270}" type="presParOf" srcId="{1643EC90-A57D-DF4F-A012-38ECF2BD0BE2}" destId="{54DFD3F9-3B92-764E-A3C9-3FF8FDB4331B}" srcOrd="2" destOrd="0" presId="urn:microsoft.com/office/officeart/2016/7/layout/AccentHomeChevronProcess"/>
    <dgm:cxn modelId="{DFEB5540-0D07-F24C-8FAB-70AA50DBB8F5}" type="presParOf" srcId="{1643EC90-A57D-DF4F-A012-38ECF2BD0BE2}" destId="{FB7551E8-F852-8444-BF3A-32B5A6453D3B}" srcOrd="3" destOrd="0" presId="urn:microsoft.com/office/officeart/2016/7/layout/AccentHomeChevronProcess"/>
    <dgm:cxn modelId="{94299BF1-AC05-7649-9E22-F5E0381740CA}" type="presParOf" srcId="{706FF4DE-DC69-5046-B591-C4FDC965D27C}" destId="{510FDFE5-CC0C-6B4A-905F-BADE4D167CAF}" srcOrd="11" destOrd="0" presId="urn:microsoft.com/office/officeart/2016/7/layout/AccentHomeChevronProcess"/>
    <dgm:cxn modelId="{74117F7D-161F-9A4F-BB3C-A3A605C209E5}" type="presParOf" srcId="{706FF4DE-DC69-5046-B591-C4FDC965D27C}" destId="{F417C605-1A29-3040-8590-CA203C42ED83}" srcOrd="12" destOrd="0" presId="urn:microsoft.com/office/officeart/2016/7/layout/AccentHomeChevronProcess"/>
    <dgm:cxn modelId="{765A6555-B039-F14A-86FA-A3472B936C96}" type="presParOf" srcId="{F417C605-1A29-3040-8590-CA203C42ED83}" destId="{493A81E1-855C-B447-9A33-5C09302A0395}" srcOrd="0" destOrd="0" presId="urn:microsoft.com/office/officeart/2016/7/layout/AccentHomeChevronProcess"/>
    <dgm:cxn modelId="{09CF8EF8-8BDD-1545-A69E-DC0033549123}" type="presParOf" srcId="{F417C605-1A29-3040-8590-CA203C42ED83}" destId="{348288C7-4D63-0041-B605-E8B9E925649C}" srcOrd="1" destOrd="0" presId="urn:microsoft.com/office/officeart/2016/7/layout/AccentHomeChevronProcess"/>
    <dgm:cxn modelId="{E162534A-F95E-8E4D-825C-E3CE32B0FAE6}" type="presParOf" srcId="{F417C605-1A29-3040-8590-CA203C42ED83}" destId="{C7FC484F-8A72-544A-8612-AA4F29D85049}" srcOrd="2" destOrd="0" presId="urn:microsoft.com/office/officeart/2016/7/layout/AccentHomeChevronProcess"/>
    <dgm:cxn modelId="{F74CF731-4FAA-014C-841F-B3CDFA5AF015}" type="presParOf" srcId="{F417C605-1A29-3040-8590-CA203C42ED83}" destId="{BCA20B4C-0793-8547-9BFB-9FF2BA6B21B2}" srcOrd="3" destOrd="0" presId="urn:microsoft.com/office/officeart/2016/7/layout/AccentHomeChevronProcess"/>
    <dgm:cxn modelId="{AAF66D97-B8D8-B642-924B-4D5BC6706903}" type="presParOf" srcId="{706FF4DE-DC69-5046-B591-C4FDC965D27C}" destId="{635CA45C-D8BA-734C-8382-58CCF7354EC2}" srcOrd="13" destOrd="0" presId="urn:microsoft.com/office/officeart/2016/7/layout/AccentHomeChevronProcess"/>
    <dgm:cxn modelId="{92718EE0-D231-1242-92C7-82708B46CDA5}" type="presParOf" srcId="{706FF4DE-DC69-5046-B591-C4FDC965D27C}" destId="{3129C2E9-E882-314A-ABA8-4E3C08F5DF63}" srcOrd="14" destOrd="0" presId="urn:microsoft.com/office/officeart/2016/7/layout/AccentHomeChevronProcess"/>
    <dgm:cxn modelId="{CB9333D5-C9AF-FB43-87AD-0D963F91A639}" type="presParOf" srcId="{3129C2E9-E882-314A-ABA8-4E3C08F5DF63}" destId="{CD4D3083-F67E-2D42-AE1E-3CE9D322502C}" srcOrd="0" destOrd="0" presId="urn:microsoft.com/office/officeart/2016/7/layout/AccentHomeChevronProcess"/>
    <dgm:cxn modelId="{24A55B69-A18A-0240-B43B-D118F42C6DDF}" type="presParOf" srcId="{3129C2E9-E882-314A-ABA8-4E3C08F5DF63}" destId="{EC63DBF4-DC7F-4E4B-B701-7F6DA30E1CA7}" srcOrd="1" destOrd="0" presId="urn:microsoft.com/office/officeart/2016/7/layout/AccentHomeChevronProcess"/>
    <dgm:cxn modelId="{1D824F14-1C1E-6F4A-9135-74205E48D436}" type="presParOf" srcId="{3129C2E9-E882-314A-ABA8-4E3C08F5DF63}" destId="{202F7F1B-5D69-994D-AB78-AEFF387A1754}" srcOrd="2" destOrd="0" presId="urn:microsoft.com/office/officeart/2016/7/layout/AccentHomeChevronProcess"/>
    <dgm:cxn modelId="{15D582A7-ADF5-3642-81EB-A3FD0B85CAB7}" type="presParOf" srcId="{3129C2E9-E882-314A-ABA8-4E3C08F5DF63}" destId="{98E94DAF-4F0A-9C4B-BC97-ADCDE032C914}" srcOrd="3" destOrd="0" presId="urn:microsoft.com/office/officeart/2016/7/layout/AccentHomeChevronProcess"/>
    <dgm:cxn modelId="{23703821-31E7-724B-B14B-80A4B41A695E}" type="presParOf" srcId="{706FF4DE-DC69-5046-B591-C4FDC965D27C}" destId="{9311BC7E-DD84-3541-A2C4-34383B84E0B9}" srcOrd="15" destOrd="0" presId="urn:microsoft.com/office/officeart/2016/7/layout/AccentHomeChevronProcess"/>
    <dgm:cxn modelId="{FD1CB2D7-AEF6-EE40-BC3B-BBDBDE521940}" type="presParOf" srcId="{706FF4DE-DC69-5046-B591-C4FDC965D27C}" destId="{73E1EB48-F55B-A34D-9238-C62FCC8E5D5F}" srcOrd="16" destOrd="0" presId="urn:microsoft.com/office/officeart/2016/7/layout/AccentHomeChevronProcess"/>
    <dgm:cxn modelId="{37778D76-6C1A-0449-89C1-2767DCBA24A3}" type="presParOf" srcId="{73E1EB48-F55B-A34D-9238-C62FCC8E5D5F}" destId="{674556AC-815C-EA40-89BC-74B4856DAB8E}" srcOrd="0" destOrd="0" presId="urn:microsoft.com/office/officeart/2016/7/layout/AccentHomeChevronProcess"/>
    <dgm:cxn modelId="{7947AC64-BACB-C741-B758-898114B2B948}" type="presParOf" srcId="{73E1EB48-F55B-A34D-9238-C62FCC8E5D5F}" destId="{813D7653-868C-5548-AEEE-A492C6E26B47}" srcOrd="1" destOrd="0" presId="urn:microsoft.com/office/officeart/2016/7/layout/AccentHomeChevronProcess"/>
    <dgm:cxn modelId="{8FCBF350-852D-0E46-ABC8-814FBA1C4EEE}" type="presParOf" srcId="{73E1EB48-F55B-A34D-9238-C62FCC8E5D5F}" destId="{693D6051-EEF9-DD45-838D-BFECF47ADF97}" srcOrd="2" destOrd="0" presId="urn:microsoft.com/office/officeart/2016/7/layout/AccentHomeChevronProcess"/>
    <dgm:cxn modelId="{00C89C4C-1D37-D241-ACB8-07CA6528D429}" type="presParOf" srcId="{73E1EB48-F55B-A34D-9238-C62FCC8E5D5F}" destId="{F3DF757F-2A76-E442-AD17-510C7568447F}"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DDD7F-D642-D843-8D76-B83FDB8CAB0B}">
      <dsp:nvSpPr>
        <dsp:cNvPr id="0" name=""/>
        <dsp:cNvSpPr/>
      </dsp:nvSpPr>
      <dsp:spPr>
        <a:xfrm>
          <a:off x="0" y="2402"/>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6DEC13-D9BD-514B-8E07-4D19C555D186}">
      <dsp:nvSpPr>
        <dsp:cNvPr id="0" name=""/>
        <dsp:cNvSpPr/>
      </dsp:nvSpPr>
      <dsp:spPr>
        <a:xfrm>
          <a:off x="0" y="2402"/>
          <a:ext cx="5641974"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t>1. Economic realities and an incremental Irish policy approach </a:t>
          </a:r>
        </a:p>
      </dsp:txBody>
      <dsp:txXfrm>
        <a:off x="0" y="2402"/>
        <a:ext cx="5641974" cy="1638814"/>
      </dsp:txXfrm>
    </dsp:sp>
    <dsp:sp modelId="{57D68C5B-5730-2C4D-AC95-6867F9BC2E82}">
      <dsp:nvSpPr>
        <dsp:cNvPr id="0" name=""/>
        <dsp:cNvSpPr/>
      </dsp:nvSpPr>
      <dsp:spPr>
        <a:xfrm>
          <a:off x="0" y="1641217"/>
          <a:ext cx="5641974" cy="0"/>
        </a:xfrm>
        <a:prstGeom prst="line">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A25657-2B9F-5445-BFA5-3F696D3820D8}">
      <dsp:nvSpPr>
        <dsp:cNvPr id="0" name=""/>
        <dsp:cNvSpPr/>
      </dsp:nvSpPr>
      <dsp:spPr>
        <a:xfrm>
          <a:off x="0" y="1641217"/>
          <a:ext cx="5641974"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t>2. The continuity of dependency – advantages for Ireland</a:t>
          </a:r>
        </a:p>
      </dsp:txBody>
      <dsp:txXfrm>
        <a:off x="0" y="1641217"/>
        <a:ext cx="5641974" cy="1638814"/>
      </dsp:txXfrm>
    </dsp:sp>
    <dsp:sp modelId="{060110FD-DC80-8B42-B783-C8650E05126E}">
      <dsp:nvSpPr>
        <dsp:cNvPr id="0" name=""/>
        <dsp:cNvSpPr/>
      </dsp:nvSpPr>
      <dsp:spPr>
        <a:xfrm>
          <a:off x="0" y="3280032"/>
          <a:ext cx="5641974" cy="0"/>
        </a:xfrm>
        <a:prstGeom prst="line">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0FDDAE-2AE5-B74B-9896-FD6AC353FA67}">
      <dsp:nvSpPr>
        <dsp:cNvPr id="0" name=""/>
        <dsp:cNvSpPr/>
      </dsp:nvSpPr>
      <dsp:spPr>
        <a:xfrm>
          <a:off x="0" y="3280032"/>
          <a:ext cx="5641974"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t>3. Contemporary lessons for Ireland, other small Eurozone economies (and Scotland)</a:t>
          </a:r>
        </a:p>
      </dsp:txBody>
      <dsp:txXfrm>
        <a:off x="0" y="3280032"/>
        <a:ext cx="5641974" cy="16388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13488-EC3E-6C43-8E24-58BB5CB8BD1C}">
      <dsp:nvSpPr>
        <dsp:cNvPr id="0" name=""/>
        <dsp:cNvSpPr/>
      </dsp:nvSpPr>
      <dsp:spPr>
        <a:xfrm rot="5400000">
          <a:off x="-1123489"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3D4F4A-D393-C84B-823E-D23EB9BCCF04}">
      <dsp:nvSpPr>
        <dsp:cNvPr id="0" name=""/>
        <dsp:cNvSpPr/>
      </dsp:nvSpPr>
      <dsp:spPr>
        <a:xfrm>
          <a:off x="3687" y="3415283"/>
          <a:ext cx="1375891" cy="788142"/>
        </a:xfrm>
        <a:prstGeom prst="homePlate">
          <a:avLst>
            <a:gd name="adj" fmla="val 25000"/>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1922–1923</a:t>
          </a:r>
        </a:p>
      </dsp:txBody>
      <dsp:txXfrm>
        <a:off x="3687" y="3415283"/>
        <a:ext cx="1277373" cy="788142"/>
      </dsp:txXfrm>
    </dsp:sp>
    <dsp:sp modelId="{281AA573-C88A-D647-8F6A-5AD445F3448F}">
      <dsp:nvSpPr>
        <dsp:cNvPr id="0" name=""/>
        <dsp:cNvSpPr/>
      </dsp:nvSpPr>
      <dsp:spPr>
        <a:xfrm>
          <a:off x="113759"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kern="1200" dirty="0"/>
            <a:t>Irish Civil War</a:t>
          </a:r>
        </a:p>
      </dsp:txBody>
      <dsp:txXfrm>
        <a:off x="113759" y="1116899"/>
        <a:ext cx="1117223" cy="2232341"/>
      </dsp:txXfrm>
    </dsp:sp>
    <dsp:sp modelId="{0A4F6D63-DEE4-BB40-B9AA-D8F578EEF1CE}">
      <dsp:nvSpPr>
        <dsp:cNvPr id="0" name=""/>
        <dsp:cNvSpPr/>
      </dsp:nvSpPr>
      <dsp:spPr>
        <a:xfrm rot="5400000">
          <a:off x="156089"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294598"/>
              <a:satOff val="-1409"/>
              <a:lumOff val="1544"/>
              <a:alphaOff val="0"/>
            </a:schemeClr>
          </a:solidFill>
          <a:prstDash val="solid"/>
        </a:ln>
        <a:effectLst/>
      </dsp:spPr>
      <dsp:style>
        <a:lnRef idx="2">
          <a:scrgbClr r="0" g="0" b="0"/>
        </a:lnRef>
        <a:fillRef idx="1">
          <a:scrgbClr r="0" g="0" b="0"/>
        </a:fillRef>
        <a:effectRef idx="0">
          <a:scrgbClr r="0" g="0" b="0"/>
        </a:effectRef>
        <a:fontRef idx="minor"/>
      </dsp:style>
    </dsp:sp>
    <dsp:sp modelId="{D85665F7-24E1-9849-AC54-426DBCD836DB}">
      <dsp:nvSpPr>
        <dsp:cNvPr id="0" name=""/>
        <dsp:cNvSpPr/>
      </dsp:nvSpPr>
      <dsp:spPr>
        <a:xfrm>
          <a:off x="1283266" y="3415283"/>
          <a:ext cx="1375891" cy="788142"/>
        </a:xfrm>
        <a:prstGeom prst="chevron">
          <a:avLst>
            <a:gd name="adj" fmla="val 25000"/>
          </a:avLst>
        </a:prstGeom>
        <a:solidFill>
          <a:schemeClr val="accent5">
            <a:hueOff val="294598"/>
            <a:satOff val="-1409"/>
            <a:lumOff val="1544"/>
            <a:alphaOff val="0"/>
          </a:schemeClr>
        </a:solidFill>
        <a:ln w="15875" cap="flat" cmpd="sng" algn="ctr">
          <a:solidFill>
            <a:schemeClr val="accent5">
              <a:hueOff val="294598"/>
              <a:satOff val="-1409"/>
              <a:lumOff val="1544"/>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1925</a:t>
          </a:r>
        </a:p>
      </dsp:txBody>
      <dsp:txXfrm>
        <a:off x="1480302" y="3415283"/>
        <a:ext cx="981820" cy="788142"/>
      </dsp:txXfrm>
    </dsp:sp>
    <dsp:sp modelId="{497302BE-2904-5C4F-AFD6-503A89DCFF13}">
      <dsp:nvSpPr>
        <dsp:cNvPr id="0" name=""/>
        <dsp:cNvSpPr/>
      </dsp:nvSpPr>
      <dsp:spPr>
        <a:xfrm>
          <a:off x="1393338"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Anglo-Irish financial agreement</a:t>
          </a:r>
        </a:p>
      </dsp:txBody>
      <dsp:txXfrm>
        <a:off x="1393338" y="1116899"/>
        <a:ext cx="1117223" cy="2232341"/>
      </dsp:txXfrm>
    </dsp:sp>
    <dsp:sp modelId="{D0A7C236-134A-534A-B356-DF907A361084}">
      <dsp:nvSpPr>
        <dsp:cNvPr id="0" name=""/>
        <dsp:cNvSpPr/>
      </dsp:nvSpPr>
      <dsp:spPr>
        <a:xfrm rot="5400000">
          <a:off x="1435667"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589196"/>
              <a:satOff val="-2817"/>
              <a:lumOff val="3088"/>
              <a:alphaOff val="0"/>
            </a:schemeClr>
          </a:solidFill>
          <a:prstDash val="solid"/>
        </a:ln>
        <a:effectLst/>
      </dsp:spPr>
      <dsp:style>
        <a:lnRef idx="2">
          <a:scrgbClr r="0" g="0" b="0"/>
        </a:lnRef>
        <a:fillRef idx="1">
          <a:scrgbClr r="0" g="0" b="0"/>
        </a:fillRef>
        <a:effectRef idx="0">
          <a:scrgbClr r="0" g="0" b="0"/>
        </a:effectRef>
        <a:fontRef idx="minor"/>
      </dsp:style>
    </dsp:sp>
    <dsp:sp modelId="{E849A26B-50D5-AB4F-8FD8-79268DF4BBE7}">
      <dsp:nvSpPr>
        <dsp:cNvPr id="0" name=""/>
        <dsp:cNvSpPr/>
      </dsp:nvSpPr>
      <dsp:spPr>
        <a:xfrm>
          <a:off x="2562845" y="3415283"/>
          <a:ext cx="1375891" cy="788142"/>
        </a:xfrm>
        <a:prstGeom prst="chevron">
          <a:avLst>
            <a:gd name="adj" fmla="val 25000"/>
          </a:avLst>
        </a:prstGeom>
        <a:solidFill>
          <a:schemeClr val="accent5">
            <a:hueOff val="589196"/>
            <a:satOff val="-2817"/>
            <a:lumOff val="3088"/>
            <a:alphaOff val="0"/>
          </a:schemeClr>
        </a:solidFill>
        <a:ln w="15875" cap="flat" cmpd="sng" algn="ctr">
          <a:solidFill>
            <a:schemeClr val="accent5">
              <a:hueOff val="589196"/>
              <a:satOff val="-2817"/>
              <a:lumOff val="308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1931</a:t>
          </a:r>
        </a:p>
      </dsp:txBody>
      <dsp:txXfrm>
        <a:off x="2759881" y="3415283"/>
        <a:ext cx="981820" cy="788142"/>
      </dsp:txXfrm>
    </dsp:sp>
    <dsp:sp modelId="{EBF1274C-BE77-564D-B491-040E0E47D097}">
      <dsp:nvSpPr>
        <dsp:cNvPr id="0" name=""/>
        <dsp:cNvSpPr/>
      </dsp:nvSpPr>
      <dsp:spPr>
        <a:xfrm>
          <a:off x="2672916"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“Going off gold” economic crisis</a:t>
          </a:r>
        </a:p>
      </dsp:txBody>
      <dsp:txXfrm>
        <a:off x="2672916" y="1116899"/>
        <a:ext cx="1117223" cy="2232341"/>
      </dsp:txXfrm>
    </dsp:sp>
    <dsp:sp modelId="{A1A3276A-827D-0642-89C5-5D4A3662367C}">
      <dsp:nvSpPr>
        <dsp:cNvPr id="0" name=""/>
        <dsp:cNvSpPr/>
      </dsp:nvSpPr>
      <dsp:spPr>
        <a:xfrm rot="5400000">
          <a:off x="2715246"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883794"/>
              <a:satOff val="-4226"/>
              <a:lumOff val="4632"/>
              <a:alphaOff val="0"/>
            </a:schemeClr>
          </a:solidFill>
          <a:prstDash val="solid"/>
        </a:ln>
        <a:effectLst/>
      </dsp:spPr>
      <dsp:style>
        <a:lnRef idx="2">
          <a:scrgbClr r="0" g="0" b="0"/>
        </a:lnRef>
        <a:fillRef idx="1">
          <a:scrgbClr r="0" g="0" b="0"/>
        </a:fillRef>
        <a:effectRef idx="0">
          <a:scrgbClr r="0" g="0" b="0"/>
        </a:effectRef>
        <a:fontRef idx="minor"/>
      </dsp:style>
    </dsp:sp>
    <dsp:sp modelId="{1D868ABE-0FA4-224F-81C2-9B50154C657C}">
      <dsp:nvSpPr>
        <dsp:cNvPr id="0" name=""/>
        <dsp:cNvSpPr/>
      </dsp:nvSpPr>
      <dsp:spPr>
        <a:xfrm>
          <a:off x="3842424" y="3415283"/>
          <a:ext cx="1375891" cy="788142"/>
        </a:xfrm>
        <a:prstGeom prst="chevron">
          <a:avLst>
            <a:gd name="adj" fmla="val 25000"/>
          </a:avLst>
        </a:prstGeom>
        <a:solidFill>
          <a:schemeClr val="accent5">
            <a:hueOff val="883794"/>
            <a:satOff val="-4226"/>
            <a:lumOff val="4632"/>
            <a:alphaOff val="0"/>
          </a:schemeClr>
        </a:solidFill>
        <a:ln w="15875" cap="flat" cmpd="sng" algn="ctr">
          <a:solidFill>
            <a:schemeClr val="accent5">
              <a:hueOff val="883794"/>
              <a:satOff val="-4226"/>
              <a:lumOff val="4632"/>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1932</a:t>
          </a:r>
        </a:p>
      </dsp:txBody>
      <dsp:txXfrm>
        <a:off x="4039460" y="3415283"/>
        <a:ext cx="981820" cy="788142"/>
      </dsp:txXfrm>
    </dsp:sp>
    <dsp:sp modelId="{AB083647-9365-B64F-8877-3DE43FEC819F}">
      <dsp:nvSpPr>
        <dsp:cNvPr id="0" name=""/>
        <dsp:cNvSpPr/>
      </dsp:nvSpPr>
      <dsp:spPr>
        <a:xfrm>
          <a:off x="3952495"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coming to power of </a:t>
          </a:r>
          <a:r>
            <a:rPr lang="en-US" sz="1400" i="1" kern="1200" dirty="0"/>
            <a:t>Fianna Fail </a:t>
          </a:r>
          <a:r>
            <a:rPr lang="en-US" sz="1400" kern="1200" dirty="0"/>
            <a:t>(more Republican and perceived as economically radical)</a:t>
          </a:r>
        </a:p>
      </dsp:txBody>
      <dsp:txXfrm>
        <a:off x="3952495" y="1116899"/>
        <a:ext cx="1117223" cy="2232341"/>
      </dsp:txXfrm>
    </dsp:sp>
    <dsp:sp modelId="{F745350F-5D06-9D45-B96B-9AA8D6F4E92F}">
      <dsp:nvSpPr>
        <dsp:cNvPr id="0" name=""/>
        <dsp:cNvSpPr/>
      </dsp:nvSpPr>
      <dsp:spPr>
        <a:xfrm rot="5400000">
          <a:off x="3994825"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1178392"/>
              <a:satOff val="-5635"/>
              <a:lumOff val="6177"/>
              <a:alphaOff val="0"/>
            </a:schemeClr>
          </a:solidFill>
          <a:prstDash val="solid"/>
        </a:ln>
        <a:effectLst/>
      </dsp:spPr>
      <dsp:style>
        <a:lnRef idx="2">
          <a:scrgbClr r="0" g="0" b="0"/>
        </a:lnRef>
        <a:fillRef idx="1">
          <a:scrgbClr r="0" g="0" b="0"/>
        </a:fillRef>
        <a:effectRef idx="0">
          <a:scrgbClr r="0" g="0" b="0"/>
        </a:effectRef>
        <a:fontRef idx="minor"/>
      </dsp:style>
    </dsp:sp>
    <dsp:sp modelId="{1B06D9C5-CDD8-7E4B-83BC-66B8589518A2}">
      <dsp:nvSpPr>
        <dsp:cNvPr id="0" name=""/>
        <dsp:cNvSpPr/>
      </dsp:nvSpPr>
      <dsp:spPr>
        <a:xfrm>
          <a:off x="5122003" y="3415283"/>
          <a:ext cx="1375891" cy="788142"/>
        </a:xfrm>
        <a:prstGeom prst="chevron">
          <a:avLst>
            <a:gd name="adj" fmla="val 25000"/>
          </a:avLst>
        </a:prstGeom>
        <a:solidFill>
          <a:schemeClr val="accent5">
            <a:hueOff val="1178392"/>
            <a:satOff val="-5635"/>
            <a:lumOff val="6177"/>
            <a:alphaOff val="0"/>
          </a:schemeClr>
        </a:solidFill>
        <a:ln w="15875" cap="flat" cmpd="sng" algn="ctr">
          <a:solidFill>
            <a:schemeClr val="accent5">
              <a:hueOff val="1178392"/>
              <a:satOff val="-5635"/>
              <a:lumOff val="6177"/>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1930s</a:t>
          </a:r>
        </a:p>
      </dsp:txBody>
      <dsp:txXfrm>
        <a:off x="5319039" y="3415283"/>
        <a:ext cx="981820" cy="788142"/>
      </dsp:txXfrm>
    </dsp:sp>
    <dsp:sp modelId="{E8C1FB16-0B77-1F48-BCB6-9852A2D84687}">
      <dsp:nvSpPr>
        <dsp:cNvPr id="0" name=""/>
        <dsp:cNvSpPr/>
      </dsp:nvSpPr>
      <dsp:spPr>
        <a:xfrm>
          <a:off x="5232074"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dilution of role of British monarch in Irish affairs</a:t>
          </a:r>
        </a:p>
      </dsp:txBody>
      <dsp:txXfrm>
        <a:off x="5232074" y="1116899"/>
        <a:ext cx="1117223" cy="2232341"/>
      </dsp:txXfrm>
    </dsp:sp>
    <dsp:sp modelId="{72C64A1B-9DB0-5B4E-88EA-F0BC90E26282}">
      <dsp:nvSpPr>
        <dsp:cNvPr id="0" name=""/>
        <dsp:cNvSpPr/>
      </dsp:nvSpPr>
      <dsp:spPr>
        <a:xfrm rot="5400000">
          <a:off x="5274404"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1472990"/>
              <a:satOff val="-7044"/>
              <a:lumOff val="7721"/>
              <a:alphaOff val="0"/>
            </a:schemeClr>
          </a:solidFill>
          <a:prstDash val="solid"/>
        </a:ln>
        <a:effectLst/>
      </dsp:spPr>
      <dsp:style>
        <a:lnRef idx="2">
          <a:scrgbClr r="0" g="0" b="0"/>
        </a:lnRef>
        <a:fillRef idx="1">
          <a:scrgbClr r="0" g="0" b="0"/>
        </a:fillRef>
        <a:effectRef idx="0">
          <a:scrgbClr r="0" g="0" b="0"/>
        </a:effectRef>
        <a:fontRef idx="minor"/>
      </dsp:style>
    </dsp:sp>
    <dsp:sp modelId="{9B6BE468-1B95-EA4A-A69A-B62D8BD44D76}">
      <dsp:nvSpPr>
        <dsp:cNvPr id="0" name=""/>
        <dsp:cNvSpPr/>
      </dsp:nvSpPr>
      <dsp:spPr>
        <a:xfrm>
          <a:off x="6401582" y="3415283"/>
          <a:ext cx="1375891" cy="788142"/>
        </a:xfrm>
        <a:prstGeom prst="chevron">
          <a:avLst>
            <a:gd name="adj" fmla="val 25000"/>
          </a:avLst>
        </a:prstGeom>
        <a:solidFill>
          <a:schemeClr val="accent5">
            <a:hueOff val="1472990"/>
            <a:satOff val="-7044"/>
            <a:lumOff val="7721"/>
            <a:alphaOff val="0"/>
          </a:schemeClr>
        </a:solidFill>
        <a:ln w="15875" cap="flat" cmpd="sng" algn="ctr">
          <a:solidFill>
            <a:schemeClr val="accent5">
              <a:hueOff val="1472990"/>
              <a:satOff val="-7044"/>
              <a:lumOff val="7721"/>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1932–1938</a:t>
          </a:r>
        </a:p>
      </dsp:txBody>
      <dsp:txXfrm>
        <a:off x="6598618" y="3415283"/>
        <a:ext cx="981820" cy="788142"/>
      </dsp:txXfrm>
    </dsp:sp>
    <dsp:sp modelId="{54DFD3F9-3B92-764E-A3C9-3FF8FDB4331B}">
      <dsp:nvSpPr>
        <dsp:cNvPr id="0" name=""/>
        <dsp:cNvSpPr/>
      </dsp:nvSpPr>
      <dsp:spPr>
        <a:xfrm>
          <a:off x="6511653"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Anglo Irish Trade War</a:t>
          </a:r>
        </a:p>
      </dsp:txBody>
      <dsp:txXfrm>
        <a:off x="6511653" y="1116899"/>
        <a:ext cx="1117223" cy="2232341"/>
      </dsp:txXfrm>
    </dsp:sp>
    <dsp:sp modelId="{493A81E1-855C-B447-9A33-5C09302A0395}">
      <dsp:nvSpPr>
        <dsp:cNvPr id="0" name=""/>
        <dsp:cNvSpPr/>
      </dsp:nvSpPr>
      <dsp:spPr>
        <a:xfrm rot="5400000">
          <a:off x="6553983"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1767588"/>
              <a:satOff val="-8452"/>
              <a:lumOff val="9265"/>
              <a:alphaOff val="0"/>
            </a:schemeClr>
          </a:solidFill>
          <a:prstDash val="solid"/>
        </a:ln>
        <a:effectLst/>
      </dsp:spPr>
      <dsp:style>
        <a:lnRef idx="2">
          <a:scrgbClr r="0" g="0" b="0"/>
        </a:lnRef>
        <a:fillRef idx="1">
          <a:scrgbClr r="0" g="0" b="0"/>
        </a:fillRef>
        <a:effectRef idx="0">
          <a:scrgbClr r="0" g="0" b="0"/>
        </a:effectRef>
        <a:fontRef idx="minor"/>
      </dsp:style>
    </dsp:sp>
    <dsp:sp modelId="{348288C7-4D63-0041-B605-E8B9E925649C}">
      <dsp:nvSpPr>
        <dsp:cNvPr id="0" name=""/>
        <dsp:cNvSpPr/>
      </dsp:nvSpPr>
      <dsp:spPr>
        <a:xfrm>
          <a:off x="7681161" y="3415283"/>
          <a:ext cx="1375891" cy="788142"/>
        </a:xfrm>
        <a:prstGeom prst="chevron">
          <a:avLst>
            <a:gd name="adj" fmla="val 25000"/>
          </a:avLst>
        </a:prstGeom>
        <a:solidFill>
          <a:schemeClr val="accent5">
            <a:hueOff val="1767588"/>
            <a:satOff val="-8452"/>
            <a:lumOff val="9265"/>
            <a:alphaOff val="0"/>
          </a:schemeClr>
        </a:solidFill>
        <a:ln w="15875" cap="flat" cmpd="sng" algn="ctr">
          <a:solidFill>
            <a:schemeClr val="accent5">
              <a:hueOff val="1767588"/>
              <a:satOff val="-8452"/>
              <a:lumOff val="9265"/>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1939</a:t>
          </a:r>
        </a:p>
      </dsp:txBody>
      <dsp:txXfrm>
        <a:off x="7878197" y="3415283"/>
        <a:ext cx="981820" cy="788142"/>
      </dsp:txXfrm>
    </dsp:sp>
    <dsp:sp modelId="{C7FC484F-8A72-544A-8612-AA4F29D85049}">
      <dsp:nvSpPr>
        <dsp:cNvPr id="0" name=""/>
        <dsp:cNvSpPr/>
      </dsp:nvSpPr>
      <dsp:spPr>
        <a:xfrm>
          <a:off x="7791232"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Irish refusal to enter British war effort (remained neutral)</a:t>
          </a:r>
        </a:p>
      </dsp:txBody>
      <dsp:txXfrm>
        <a:off x="7791232" y="1116899"/>
        <a:ext cx="1117223" cy="2232341"/>
      </dsp:txXfrm>
    </dsp:sp>
    <dsp:sp modelId="{CD4D3083-F67E-2D42-AE1E-3CE9D322502C}">
      <dsp:nvSpPr>
        <dsp:cNvPr id="0" name=""/>
        <dsp:cNvSpPr/>
      </dsp:nvSpPr>
      <dsp:spPr>
        <a:xfrm rot="5400000">
          <a:off x="7833562"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2062186"/>
              <a:satOff val="-9861"/>
              <a:lumOff val="10809"/>
              <a:alphaOff val="0"/>
            </a:schemeClr>
          </a:solidFill>
          <a:prstDash val="solid"/>
        </a:ln>
        <a:effectLst/>
      </dsp:spPr>
      <dsp:style>
        <a:lnRef idx="2">
          <a:scrgbClr r="0" g="0" b="0"/>
        </a:lnRef>
        <a:fillRef idx="1">
          <a:scrgbClr r="0" g="0" b="0"/>
        </a:fillRef>
        <a:effectRef idx="0">
          <a:scrgbClr r="0" g="0" b="0"/>
        </a:effectRef>
        <a:fontRef idx="minor"/>
      </dsp:style>
    </dsp:sp>
    <dsp:sp modelId="{EC63DBF4-DC7F-4E4B-B701-7F6DA30E1CA7}">
      <dsp:nvSpPr>
        <dsp:cNvPr id="0" name=""/>
        <dsp:cNvSpPr/>
      </dsp:nvSpPr>
      <dsp:spPr>
        <a:xfrm>
          <a:off x="8960739" y="3415283"/>
          <a:ext cx="1375891" cy="788142"/>
        </a:xfrm>
        <a:prstGeom prst="chevron">
          <a:avLst>
            <a:gd name="adj" fmla="val 25000"/>
          </a:avLst>
        </a:prstGeom>
        <a:solidFill>
          <a:schemeClr val="accent5">
            <a:hueOff val="2062186"/>
            <a:satOff val="-9861"/>
            <a:lumOff val="10809"/>
            <a:alphaOff val="0"/>
          </a:schemeClr>
        </a:solidFill>
        <a:ln w="15875" cap="flat" cmpd="sng" algn="ctr">
          <a:solidFill>
            <a:schemeClr val="accent5">
              <a:hueOff val="2062186"/>
              <a:satOff val="-9861"/>
              <a:lumOff val="1080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1940s</a:t>
          </a:r>
        </a:p>
      </dsp:txBody>
      <dsp:txXfrm>
        <a:off x="9157775" y="3415283"/>
        <a:ext cx="981820" cy="788142"/>
      </dsp:txXfrm>
    </dsp:sp>
    <dsp:sp modelId="{202F7F1B-5D69-994D-AB78-AEFF387A1754}">
      <dsp:nvSpPr>
        <dsp:cNvPr id="0" name=""/>
        <dsp:cNvSpPr/>
      </dsp:nvSpPr>
      <dsp:spPr>
        <a:xfrm>
          <a:off x="9070811" y="1116899"/>
          <a:ext cx="1117223" cy="2232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low point of Anglo-Irish political relations</a:t>
          </a:r>
        </a:p>
      </dsp:txBody>
      <dsp:txXfrm>
        <a:off x="9070811" y="1116899"/>
        <a:ext cx="1117223" cy="2232341"/>
      </dsp:txXfrm>
    </dsp:sp>
    <dsp:sp modelId="{674556AC-815C-EA40-89BC-74B4856DAB8E}">
      <dsp:nvSpPr>
        <dsp:cNvPr id="0" name=""/>
        <dsp:cNvSpPr/>
      </dsp:nvSpPr>
      <dsp:spPr>
        <a:xfrm rot="5400000">
          <a:off x="9113141" y="2178034"/>
          <a:ext cx="2364426" cy="110071"/>
        </a:xfrm>
        <a:prstGeom prst="corner">
          <a:avLst>
            <a:gd name="adj1" fmla="val 1000"/>
            <a:gd name="adj2" fmla="val 1000"/>
          </a:avLst>
        </a:prstGeom>
        <a:solidFill>
          <a:schemeClr val="lt1">
            <a:hueOff val="0"/>
            <a:satOff val="0"/>
            <a:lumOff val="0"/>
            <a:alphaOff val="0"/>
          </a:schemeClr>
        </a:solidFill>
        <a:ln w="15875" cap="flat" cmpd="sng" algn="ctr">
          <a:solidFill>
            <a:schemeClr val="accent5">
              <a:hueOff val="2356783"/>
              <a:satOff val="-11270"/>
              <a:lumOff val="12353"/>
              <a:alphaOff val="0"/>
            </a:schemeClr>
          </a:solidFill>
          <a:prstDash val="solid"/>
        </a:ln>
        <a:effectLst/>
      </dsp:spPr>
      <dsp:style>
        <a:lnRef idx="2">
          <a:scrgbClr r="0" g="0" b="0"/>
        </a:lnRef>
        <a:fillRef idx="1">
          <a:scrgbClr r="0" g="0" b="0"/>
        </a:fillRef>
        <a:effectRef idx="0">
          <a:scrgbClr r="0" g="0" b="0"/>
        </a:effectRef>
        <a:fontRef idx="minor"/>
      </dsp:style>
    </dsp:sp>
    <dsp:sp modelId="{813D7653-868C-5548-AEEE-A492C6E26B47}">
      <dsp:nvSpPr>
        <dsp:cNvPr id="0" name=""/>
        <dsp:cNvSpPr/>
      </dsp:nvSpPr>
      <dsp:spPr>
        <a:xfrm>
          <a:off x="10240318" y="3415283"/>
          <a:ext cx="1375891" cy="788142"/>
        </a:xfrm>
        <a:prstGeom prst="chevron">
          <a:avLst>
            <a:gd name="adj" fmla="val 25000"/>
          </a:avLst>
        </a:prstGeom>
        <a:solidFill>
          <a:schemeClr val="accent5">
            <a:hueOff val="2356783"/>
            <a:satOff val="-11270"/>
            <a:lumOff val="12353"/>
            <a:alphaOff val="0"/>
          </a:schemeClr>
        </a:solidFill>
        <a:ln w="15875" cap="flat" cmpd="sng" algn="ctr">
          <a:solidFill>
            <a:schemeClr val="accent5">
              <a:hueOff val="2356783"/>
              <a:satOff val="-11270"/>
              <a:lumOff val="12353"/>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1949</a:t>
          </a:r>
        </a:p>
      </dsp:txBody>
      <dsp:txXfrm>
        <a:off x="10437354" y="3415283"/>
        <a:ext cx="981820" cy="788142"/>
      </dsp:txXfrm>
    </dsp:sp>
    <dsp:sp modelId="{693D6051-EEF9-DD45-838D-BFECF47ADF97}">
      <dsp:nvSpPr>
        <dsp:cNvPr id="0" name=""/>
        <dsp:cNvSpPr/>
      </dsp:nvSpPr>
      <dsp:spPr>
        <a:xfrm>
          <a:off x="10350390" y="1116899"/>
          <a:ext cx="1117223" cy="1740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Declaration of “Republic of Ireland” (leaving the Commonwealth)</a:t>
          </a:r>
        </a:p>
      </dsp:txBody>
      <dsp:txXfrm>
        <a:off x="10350390" y="1116899"/>
        <a:ext cx="1117223" cy="174062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1F9259A-1FE3-4FF9-8A07-BDD8177164ED}" type="datetime4">
              <a:rPr lang="en-US" smtClean="0"/>
              <a:t>June 7, 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337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340FED-6E95-4177-A7EF-CD303B9E611D}" type="datetime4">
              <a:rPr lang="en-US" smtClean="0"/>
              <a:t>June 7, 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1914857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7962CB-39AD-45A9-800F-54DAB53D6021}" type="datetime4">
              <a:rPr lang="en-US" smtClean="0"/>
              <a:t>June 7, 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00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DF93D-55AB-4606-B9D7-742F1FC51983}" type="datetime4">
              <a:rPr lang="en-US" smtClean="0"/>
              <a:t>June 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164116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F2841D-FB5C-47AB-B2FF-32E855C1EA71}" type="datetime4">
              <a:rPr lang="en-US" smtClean="0"/>
              <a:t>June 7, 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08358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8537E9-D174-424D-BEE8-AFC4CA5F9F97}" type="datetime4">
              <a:rPr lang="en-US" smtClean="0"/>
              <a:t>June 7, 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2733041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A44C0-F7AC-49C2-8289-1E7A86D9FB50}" type="datetime4">
              <a:rPr lang="en-US" smtClean="0"/>
              <a:t>June 7, 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108168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BB84BC-6E78-40D1-8831-40AB1F596614}" type="datetime4">
              <a:rPr lang="en-US" smtClean="0"/>
              <a:t>June 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588587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FA080F-3961-4D42-BEDE-84A1FED032F1}" type="datetime4">
              <a:rPr lang="en-US" smtClean="0"/>
              <a:t>June 7, 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9527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CC3C8F-D4A7-4EAD-92AD-82C91CB8BB85}" type="datetime4">
              <a:rPr lang="en-US" smtClean="0"/>
              <a:t>June 7, 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714259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011D41-E33C-4BC7-8272-37E8417FD097}" type="datetime4">
              <a:rPr lang="en-US" smtClean="0"/>
              <a:t>June 7, 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850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33960BD-7AC1-4217-9611-AAA56D3EE38F}" type="datetime4">
              <a:rPr lang="en-US" smtClean="0"/>
              <a:pPr/>
              <a:t>June 7, 2022</a:t>
            </a:fld>
            <a:endParaRPr lang="en-US" dirty="0">
              <a:latin typeface="+mn-lt"/>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latin typeface="+mn-lt"/>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4AEF59-F28E-467C-9EA3-92D1CFAD475A}" type="slidenum">
              <a:rPr lang="en-US" smtClean="0"/>
              <a:pPr/>
              <a:t>‹#›</a:t>
            </a:fld>
            <a:endParaRPr lang="en-US" dirty="0">
              <a:latin typeface="+mn-lt"/>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1945049"/>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academic.oup.com/ereh/article/24/4/818/5827947?login=true" TargetMode="Externa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cambridge.org/core/journals/historical-journal/article/abs/impact-of-henry-parkerwillis-and-the-federal-reserve-on-the-institutional-design-of-the-irish-currency-act-1927/6B6FE95A8E2D071BA2B297594B4630FD" TargetMode="External"/><Relationship Id="rId2" Type="http://schemas.openxmlformats.org/officeDocument/2006/relationships/hyperlink" Target="https://www.abebooks.com/Irish-Economy-1922-Meenan-James-Liverpool/30790345608/b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jstor.org/stable/24341018" TargetMode="External"/><Relationship Id="rId2" Type="http://schemas.openxmlformats.org/officeDocument/2006/relationships/hyperlink" Target="https://cepr.org/active/publications/discussion_papers/dp.php?dpno=104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hyperlink" Target="https://www.jstor.org/stable/j.ctt155jc59" TargetMode="External"/><Relationship Id="rId2" Type="http://schemas.openxmlformats.org/officeDocument/2006/relationships/hyperlink" Target="https://www.abebooks.com/9780902173828/Irish-Department-Finance-1922-58-Fanning-0902173820/plp" TargetMode="External"/><Relationship Id="rId1" Type="http://schemas.openxmlformats.org/officeDocument/2006/relationships/slideLayout" Target="../slideLayouts/slideLayout2.xml"/><Relationship Id="rId5" Type="http://schemas.openxmlformats.org/officeDocument/2006/relationships/hyperlink" Target="https://oxford.universitypressscholarship.com/view/10.1093/0198288034.001.0001/acprof-9780198288039-chapter-2" TargetMode="External"/><Relationship Id="rId4" Type="http://schemas.openxmlformats.org/officeDocument/2006/relationships/hyperlink" Target="https://www.cambridge.org/core/journals/financial-history-review/article/abs/reappraisal-of-joseph-brennan-and-the-achievements-of-irish-banking-and-currency-policy-19221943/5C70263667313CBC3D4F3F51B7DD0489"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taylorfrancis.com/chapters/edit/10.4324/9780203846322-25/political-economy-nation-building-stagnation-graham-brownlow" TargetMode="External"/><Relationship Id="rId2" Type="http://schemas.openxmlformats.org/officeDocument/2006/relationships/hyperlink" Target="https://www.amazon.com/Treatise-Money-Two-Volumes-Complete/dp/161427011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publications.parliament.uk/pa/cm201011/cmhansrd/cm101215/debtext/101215-0002.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economicsobservatory.com/currency-choice-what-lessons-from-ireland-for-an-independent-scotlan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8D726A5-7900-41B4-8D49-49B4A2010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dvertiser.ie - If there is a United Ireland, we should leave the euro">
            <a:extLst>
              <a:ext uri="{FF2B5EF4-FFF2-40B4-BE49-F238E27FC236}">
                <a16:creationId xmlns:a16="http://schemas.microsoft.com/office/drawing/2014/main" id="{F1AB6995-54AE-FA43-8653-7A5C742D25C4}"/>
              </a:ext>
            </a:extLst>
          </p:cNvPr>
          <p:cNvPicPr>
            <a:picLocks noChangeAspect="1" noChangeArrowheads="1"/>
          </p:cNvPicPr>
          <p:nvPr/>
        </p:nvPicPr>
        <p:blipFill rotWithShape="1">
          <a:blip r:embed="rId2">
            <a:alphaModFix amt="45000"/>
            <a:extLst>
              <a:ext uri="{28A0092B-C50C-407E-A947-70E740481C1C}">
                <a14:useLocalDpi xmlns:a14="http://schemas.microsoft.com/office/drawing/2010/main" val="0"/>
              </a:ext>
            </a:extLst>
          </a:blip>
          <a:srcRect t="7468" r="-1" b="8240"/>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2051E61-9F44-453F-9C17-773723EDB45F}"/>
              </a:ext>
            </a:extLst>
          </p:cNvPr>
          <p:cNvSpPr>
            <a:spLocks noGrp="1"/>
          </p:cNvSpPr>
          <p:nvPr>
            <p:ph type="ctrTitle"/>
          </p:nvPr>
        </p:nvSpPr>
        <p:spPr>
          <a:xfrm>
            <a:off x="643467" y="643467"/>
            <a:ext cx="7164674" cy="5571066"/>
          </a:xfrm>
        </p:spPr>
        <p:txBody>
          <a:bodyPr>
            <a:normAutofit/>
          </a:bodyPr>
          <a:lstStyle/>
          <a:p>
            <a:r>
              <a:rPr lang="en-IE" sz="6600" b="1">
                <a:solidFill>
                  <a:schemeClr val="tx1"/>
                </a:solidFill>
              </a:rPr>
              <a:t>The anglO-IRISH mONETARY UNION 1922-79</a:t>
            </a:r>
            <a:r>
              <a:rPr lang="en-IE" sz="6600">
                <a:solidFill>
                  <a:schemeClr val="tx1"/>
                </a:solidFill>
              </a:rPr>
              <a:t>:</a:t>
            </a:r>
            <a:br>
              <a:rPr lang="en-IE" sz="6600">
                <a:solidFill>
                  <a:schemeClr val="tx1"/>
                </a:solidFill>
              </a:rPr>
            </a:br>
            <a:endParaRPr lang="fr-FR" sz="6600">
              <a:solidFill>
                <a:schemeClr val="tx1"/>
              </a:solidFill>
            </a:endParaRPr>
          </a:p>
        </p:txBody>
      </p:sp>
      <p:sp>
        <p:nvSpPr>
          <p:cNvPr id="3" name="Subtitle 2">
            <a:extLst>
              <a:ext uri="{FF2B5EF4-FFF2-40B4-BE49-F238E27FC236}">
                <a16:creationId xmlns:a16="http://schemas.microsoft.com/office/drawing/2014/main" id="{42F1073E-4A97-4A6A-A530-BBB7620BC7D3}"/>
              </a:ext>
            </a:extLst>
          </p:cNvPr>
          <p:cNvSpPr>
            <a:spLocks noGrp="1"/>
          </p:cNvSpPr>
          <p:nvPr>
            <p:ph type="subTitle" idx="1"/>
          </p:nvPr>
        </p:nvSpPr>
        <p:spPr>
          <a:xfrm>
            <a:off x="8451608" y="643467"/>
            <a:ext cx="3096926" cy="5571066"/>
          </a:xfrm>
        </p:spPr>
        <p:txBody>
          <a:bodyPr>
            <a:normAutofit/>
          </a:bodyPr>
          <a:lstStyle/>
          <a:p>
            <a:endParaRPr lang="en-IE" sz="2000" dirty="0">
              <a:solidFill>
                <a:schemeClr val="tx1"/>
              </a:solidFill>
            </a:endParaRPr>
          </a:p>
          <a:p>
            <a:endParaRPr lang="fr-FR" sz="2000" dirty="0">
              <a:solidFill>
                <a:schemeClr val="tx1"/>
              </a:solidFill>
            </a:endParaRPr>
          </a:p>
          <a:p>
            <a:r>
              <a:rPr lang="en-IE" sz="2000" dirty="0">
                <a:solidFill>
                  <a:schemeClr val="tx1"/>
                </a:solidFill>
              </a:rPr>
              <a:t>Bulgarian National Bank/European Association for Banking and Financial History</a:t>
            </a:r>
          </a:p>
          <a:p>
            <a:endParaRPr lang="en-IE" sz="2000" dirty="0">
              <a:solidFill>
                <a:schemeClr val="tx1"/>
              </a:solidFill>
            </a:endParaRPr>
          </a:p>
          <a:p>
            <a:r>
              <a:rPr lang="fr-FR" sz="2000" dirty="0">
                <a:solidFill>
                  <a:schemeClr val="tx1"/>
                </a:solidFill>
              </a:rPr>
              <a:t>Sofia, </a:t>
            </a:r>
            <a:r>
              <a:rPr lang="fr-FR" sz="2000" dirty="0" err="1">
                <a:solidFill>
                  <a:schemeClr val="tx1"/>
                </a:solidFill>
              </a:rPr>
              <a:t>Bulgaria</a:t>
            </a:r>
            <a:endParaRPr lang="fr-FR" sz="2000" dirty="0">
              <a:solidFill>
                <a:schemeClr val="tx1"/>
              </a:solidFill>
            </a:endParaRPr>
          </a:p>
          <a:p>
            <a:r>
              <a:rPr lang="fr-FR" sz="2000" dirty="0">
                <a:solidFill>
                  <a:schemeClr val="tx1"/>
                </a:solidFill>
              </a:rPr>
              <a:t>1st July 2022</a:t>
            </a:r>
          </a:p>
          <a:p>
            <a:endParaRPr lang="fr-FR" sz="2000" dirty="0">
              <a:solidFill>
                <a:schemeClr val="tx1"/>
              </a:solidFill>
            </a:endParaRPr>
          </a:p>
          <a:p>
            <a:r>
              <a:rPr lang="fr-FR" sz="2000" dirty="0">
                <a:solidFill>
                  <a:schemeClr val="tx1"/>
                </a:solidFill>
              </a:rPr>
              <a:t>Dr. Eoin Drea</a:t>
            </a:r>
          </a:p>
          <a:p>
            <a:r>
              <a:rPr lang="fr-FR" sz="2000" dirty="0">
                <a:solidFill>
                  <a:schemeClr val="tx1"/>
                </a:solidFill>
              </a:rPr>
              <a:t>Wilfried Martens Centre for </a:t>
            </a:r>
            <a:r>
              <a:rPr lang="fr-FR" sz="2000" dirty="0" err="1">
                <a:solidFill>
                  <a:schemeClr val="tx1"/>
                </a:solidFill>
              </a:rPr>
              <a:t>European</a:t>
            </a:r>
            <a:r>
              <a:rPr lang="fr-FR" sz="2000" dirty="0">
                <a:solidFill>
                  <a:schemeClr val="tx1"/>
                </a:solidFill>
              </a:rPr>
              <a:t> </a:t>
            </a:r>
            <a:r>
              <a:rPr lang="fr-FR" sz="2000" dirty="0" err="1">
                <a:solidFill>
                  <a:schemeClr val="tx1"/>
                </a:solidFill>
              </a:rPr>
              <a:t>Studies</a:t>
            </a:r>
            <a:endParaRPr lang="fr-FR" sz="2000" dirty="0">
              <a:solidFill>
                <a:schemeClr val="tx1"/>
              </a:solidFill>
            </a:endParaRPr>
          </a:p>
          <a:p>
            <a:endParaRPr lang="fr-FR" sz="2000" dirty="0">
              <a:solidFill>
                <a:schemeClr val="tx1"/>
              </a:solidFill>
            </a:endParaRPr>
          </a:p>
        </p:txBody>
      </p:sp>
      <p:cxnSp>
        <p:nvCxnSpPr>
          <p:cNvPr id="1033" name="Straight Connector 1032">
            <a:extLst>
              <a:ext uri="{FF2B5EF4-FFF2-40B4-BE49-F238E27FC236}">
                <a16:creationId xmlns:a16="http://schemas.microsoft.com/office/drawing/2014/main" id="{46E49661-E258-450C-8150-A91A6B30D1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828800"/>
            <a:ext cx="0" cy="3200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2743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53BA04-9B67-47CA-BA1C-2A2020B3B6B4}"/>
              </a:ext>
            </a:extLst>
          </p:cNvPr>
          <p:cNvSpPr>
            <a:spLocks noGrp="1"/>
          </p:cNvSpPr>
          <p:nvPr>
            <p:ph type="title"/>
          </p:nvPr>
        </p:nvSpPr>
        <p:spPr>
          <a:xfrm>
            <a:off x="643468" y="643467"/>
            <a:ext cx="3415612" cy="5571066"/>
          </a:xfrm>
        </p:spPr>
        <p:txBody>
          <a:bodyPr>
            <a:normAutofit/>
          </a:bodyPr>
          <a:lstStyle/>
          <a:p>
            <a:r>
              <a:rPr lang="en-IE" sz="3900" b="1" dirty="0">
                <a:solidFill>
                  <a:srgbClr val="FFFFFF"/>
                </a:solidFill>
              </a:rPr>
              <a:t>From confrontation to conciliation </a:t>
            </a:r>
            <a:br>
              <a:rPr lang="en-IE" sz="3900" b="1" dirty="0">
                <a:solidFill>
                  <a:srgbClr val="FFFFFF"/>
                </a:solidFill>
              </a:rPr>
            </a:br>
            <a:br>
              <a:rPr lang="en-IE" sz="3900" b="1" dirty="0">
                <a:solidFill>
                  <a:srgbClr val="FFFFFF"/>
                </a:solidFill>
              </a:rPr>
            </a:br>
            <a:br>
              <a:rPr lang="en-IE" sz="3900" b="1" dirty="0">
                <a:solidFill>
                  <a:srgbClr val="FFFFFF"/>
                </a:solidFill>
              </a:rPr>
            </a:br>
            <a:r>
              <a:rPr lang="en-IE" sz="3900" b="1" dirty="0">
                <a:solidFill>
                  <a:srgbClr val="FFFFFF"/>
                </a:solidFill>
              </a:rPr>
              <a:t>Focus on 1922 - 1943</a:t>
            </a:r>
            <a:endParaRPr lang="fr-FR" sz="3900" b="1" dirty="0">
              <a:solidFill>
                <a:srgbClr val="FFFFFF"/>
              </a:solidFill>
            </a:endParaRPr>
          </a:p>
        </p:txBody>
      </p:sp>
      <p:graphicFrame>
        <p:nvGraphicFramePr>
          <p:cNvPr id="5" name="Content Placeholder 2">
            <a:extLst>
              <a:ext uri="{FF2B5EF4-FFF2-40B4-BE49-F238E27FC236}">
                <a16:creationId xmlns:a16="http://schemas.microsoft.com/office/drawing/2014/main" id="{937D8386-0D94-74C9-888E-022B00F65839}"/>
              </a:ext>
            </a:extLst>
          </p:cNvPr>
          <p:cNvGraphicFramePr>
            <a:graphicFrameLocks noGrp="1"/>
          </p:cNvGraphicFramePr>
          <p:nvPr>
            <p:ph idx="1"/>
            <p:extLst>
              <p:ext uri="{D42A27DB-BD31-4B8C-83A1-F6EECF244321}">
                <p14:modId xmlns:p14="http://schemas.microsoft.com/office/powerpoint/2010/main" val="2070887111"/>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97037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1B1661-00AC-230B-86D2-66476899215A}"/>
              </a:ext>
            </a:extLst>
          </p:cNvPr>
          <p:cNvSpPr>
            <a:spLocks noGrp="1"/>
          </p:cNvSpPr>
          <p:nvPr>
            <p:ph type="title"/>
          </p:nvPr>
        </p:nvSpPr>
        <p:spPr>
          <a:xfrm>
            <a:off x="1050879" y="609601"/>
            <a:ext cx="6001356" cy="1216024"/>
          </a:xfrm>
        </p:spPr>
        <p:txBody>
          <a:bodyPr vert="horz" lIns="91440" tIns="45720" rIns="91440" bIns="45720" rtlCol="0" anchor="ctr">
            <a:normAutofit/>
          </a:bodyPr>
          <a:lstStyle/>
          <a:p>
            <a:r>
              <a:rPr lang="en-US" sz="2800" dirty="0"/>
              <a:t>1. Economic realities</a:t>
            </a:r>
          </a:p>
        </p:txBody>
      </p:sp>
      <p:sp>
        <p:nvSpPr>
          <p:cNvPr id="8" name="Text Placeholder 7">
            <a:extLst>
              <a:ext uri="{FF2B5EF4-FFF2-40B4-BE49-F238E27FC236}">
                <a16:creationId xmlns:a16="http://schemas.microsoft.com/office/drawing/2014/main" id="{7C60C8D0-4441-2ADD-AD42-A4FD8F51A0FC}"/>
              </a:ext>
            </a:extLst>
          </p:cNvPr>
          <p:cNvSpPr>
            <a:spLocks noGrp="1"/>
          </p:cNvSpPr>
          <p:nvPr>
            <p:ph type="body" sz="half" idx="2"/>
          </p:nvPr>
        </p:nvSpPr>
        <p:spPr>
          <a:xfrm>
            <a:off x="672663" y="1754910"/>
            <a:ext cx="6212232" cy="4499468"/>
          </a:xfrm>
        </p:spPr>
        <p:txBody>
          <a:bodyPr vert="horz" lIns="91440" tIns="45720" rIns="91440" bIns="45720" rtlCol="0">
            <a:normAutofit fontScale="92500" lnSpcReduction="20000"/>
          </a:bodyPr>
          <a:lstStyle/>
          <a:p>
            <a:pPr marL="285750" indent="-285750">
              <a:buFontTx/>
              <a:buChar char="-"/>
            </a:pPr>
            <a:r>
              <a:rPr lang="en-US" sz="1800" dirty="0"/>
              <a:t>Anglo-Irish Treaty of December 1921 – partition – civil war</a:t>
            </a:r>
          </a:p>
          <a:p>
            <a:pPr marL="285750" indent="-285750">
              <a:buFontTx/>
              <a:buChar char="-"/>
            </a:pPr>
            <a:r>
              <a:rPr lang="en-US" sz="1800" dirty="0"/>
              <a:t>Bursting of post-war boom (agriculture over 50% of employment)</a:t>
            </a:r>
          </a:p>
          <a:p>
            <a:pPr marL="285750" indent="-285750">
              <a:buFontTx/>
              <a:buChar char="-"/>
            </a:pPr>
            <a:r>
              <a:rPr lang="en-US" sz="1800" dirty="0"/>
              <a:t>Full monetary and fiscal autonomy for the Irish Free State (Ireland)</a:t>
            </a:r>
          </a:p>
          <a:p>
            <a:pPr marL="285750" indent="-285750">
              <a:buFontTx/>
              <a:buChar char="-"/>
            </a:pPr>
            <a:r>
              <a:rPr lang="en-US" sz="1800" dirty="0"/>
              <a:t>Overwhelming trade dependence on the UK (98% of exports in early 1920s, still over 92% in 1938)</a:t>
            </a:r>
          </a:p>
          <a:p>
            <a:pPr marL="285750" indent="-285750">
              <a:buFontTx/>
              <a:buChar char="-"/>
            </a:pPr>
            <a:r>
              <a:rPr lang="en-US" sz="1800" dirty="0"/>
              <a:t>Well established, stable and profitable commercial banking system centered on the City of London (Dublin, Cork, Belfast, London) all predating 1922 – continued operating on an all-Ireland basis</a:t>
            </a:r>
          </a:p>
          <a:p>
            <a:pPr marL="285750" indent="-285750">
              <a:buFontTx/>
              <a:buChar char="-"/>
            </a:pPr>
            <a:r>
              <a:rPr lang="en-US" sz="1800" dirty="0"/>
              <a:t>Only 3.3% of commercial banks investments held in Ireland in 1926</a:t>
            </a:r>
          </a:p>
          <a:p>
            <a:pPr marL="285750" indent="-285750">
              <a:buFontTx/>
              <a:buChar char="-"/>
            </a:pPr>
            <a:r>
              <a:rPr lang="en-US" sz="1800" dirty="0"/>
              <a:t>High level of deposits and external assets</a:t>
            </a:r>
          </a:p>
          <a:p>
            <a:pPr marL="285750" indent="-285750">
              <a:buFontTx/>
              <a:buChar char="-"/>
            </a:pPr>
            <a:r>
              <a:rPr lang="en-US" sz="1800" dirty="0"/>
              <a:t>Anglo-Irish Financial Agreement of 1925 was the largest debt relief of the 20</a:t>
            </a:r>
            <a:r>
              <a:rPr lang="en-US" sz="1800" baseline="30000" dirty="0"/>
              <a:t>th</a:t>
            </a:r>
            <a:r>
              <a:rPr lang="en-US" sz="1800" dirty="0"/>
              <a:t> century (</a:t>
            </a:r>
            <a:r>
              <a:rPr lang="en-US" sz="1800" dirty="0">
                <a:hlinkClick r:id="rId2"/>
              </a:rPr>
              <a:t>Fitzgerald and Kenny 2020</a:t>
            </a:r>
            <a:r>
              <a:rPr lang="en-US" sz="1800" dirty="0"/>
              <a:t>) – but high political cost</a:t>
            </a:r>
          </a:p>
          <a:p>
            <a:pPr marL="285750" indent="-285750">
              <a:buFontTx/>
              <a:buChar char="-"/>
            </a:pPr>
            <a:endParaRPr lang="en-US" dirty="0"/>
          </a:p>
          <a:p>
            <a:pPr marL="285750" indent="-285750">
              <a:buFontTx/>
              <a:buChar char="-"/>
            </a:pPr>
            <a:endParaRPr lang="en-US" dirty="0"/>
          </a:p>
          <a:p>
            <a:pPr marL="285750" indent="-285750">
              <a:buFontTx/>
              <a:buChar char="-"/>
            </a:pPr>
            <a:endParaRPr lang="en-US" dirty="0"/>
          </a:p>
          <a:p>
            <a:pPr marL="285750" indent="-285750">
              <a:buFontTx/>
              <a:buChar char="-"/>
            </a:pPr>
            <a:endParaRPr lang="en-US" dirty="0"/>
          </a:p>
          <a:p>
            <a:pPr marL="285750" indent="-285750">
              <a:buFontTx/>
              <a:buChar char="-"/>
            </a:pPr>
            <a:endParaRPr lang="en-US" dirty="0"/>
          </a:p>
          <a:p>
            <a:pPr marL="285750" indent="-285750">
              <a:buFontTx/>
              <a:buChar char="-"/>
            </a:pPr>
            <a:endParaRPr lang="en-US" dirty="0"/>
          </a:p>
          <a:p>
            <a:pPr marL="285750" indent="-285750">
              <a:buFontTx/>
              <a:buChar char="-"/>
            </a:pPr>
            <a:endParaRPr lang="en-US" dirty="0"/>
          </a:p>
        </p:txBody>
      </p:sp>
      <p:pic>
        <p:nvPicPr>
          <p:cNvPr id="2050" name="Picture 2" descr="Sinton Family Trees - Map of Ireland post 1922">
            <a:extLst>
              <a:ext uri="{FF2B5EF4-FFF2-40B4-BE49-F238E27FC236}">
                <a16:creationId xmlns:a16="http://schemas.microsoft.com/office/drawing/2014/main" id="{DF507224-241B-8040-AA3D-2AFE71FA5BF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84895" y="436098"/>
            <a:ext cx="4634442" cy="581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1269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1024128" y="585216"/>
            <a:ext cx="8018272" cy="1499616"/>
          </a:xfrm>
        </p:spPr>
        <p:txBody>
          <a:bodyPr>
            <a:normAutofit/>
          </a:bodyPr>
          <a:lstStyle/>
          <a:p>
            <a:r>
              <a:rPr lang="en-IE" dirty="0"/>
              <a:t>1. Incremental Currency and banking Policy</a:t>
            </a:r>
            <a:endParaRPr lang="fr-FR" dirty="0"/>
          </a:p>
        </p:txBody>
      </p:sp>
      <p:sp>
        <p:nvSpPr>
          <p:cNvPr id="3" name="Content Placeholder 2">
            <a:extLst>
              <a:ext uri="{FF2B5EF4-FFF2-40B4-BE49-F238E27FC236}">
                <a16:creationId xmlns:a16="http://schemas.microsoft.com/office/drawing/2014/main" id="{070929E1-D0E7-42F8-8DCE-F98F626D0BBB}"/>
              </a:ext>
            </a:extLst>
          </p:cNvPr>
          <p:cNvSpPr>
            <a:spLocks noGrp="1"/>
          </p:cNvSpPr>
          <p:nvPr>
            <p:ph idx="1"/>
          </p:nvPr>
        </p:nvSpPr>
        <p:spPr>
          <a:xfrm>
            <a:off x="1024128" y="1849821"/>
            <a:ext cx="8018271" cy="5118538"/>
          </a:xfrm>
        </p:spPr>
        <p:txBody>
          <a:bodyPr>
            <a:normAutofit fontScale="85000" lnSpcReduction="20000"/>
          </a:bodyPr>
          <a:lstStyle/>
          <a:p>
            <a:endParaRPr lang="en-IE" sz="1000" dirty="0"/>
          </a:p>
          <a:p>
            <a:endParaRPr lang="en-IE" sz="1000" dirty="0"/>
          </a:p>
          <a:p>
            <a:r>
              <a:rPr lang="en-IE" sz="2000" b="1" dirty="0"/>
              <a:t>1922-27: </a:t>
            </a:r>
            <a:r>
              <a:rPr lang="en-IE" sz="2000" dirty="0"/>
              <a:t>“exceptionally confused” </a:t>
            </a:r>
          </a:p>
          <a:p>
            <a:pPr marL="0" indent="0">
              <a:buNone/>
            </a:pPr>
            <a:r>
              <a:rPr lang="en-IE" sz="2000" i="1" dirty="0"/>
              <a:t>British coin, British Treasury notes, Bank of England notes and Irish Bank notes circulated freely. However, neither the Bank of England or Irish bank notes were recognised as legal tender, while Treasury notes issued before 1921, although legal tender, bore no date of issue and could not be recognised </a:t>
            </a:r>
            <a:r>
              <a:rPr lang="en-IE" sz="2000" dirty="0"/>
              <a:t>(</a:t>
            </a:r>
            <a:r>
              <a:rPr lang="en-IE" sz="2000" dirty="0">
                <a:hlinkClick r:id="rId2"/>
              </a:rPr>
              <a:t>Meenan 1970</a:t>
            </a:r>
            <a:r>
              <a:rPr lang="en-IE" sz="2000" dirty="0"/>
              <a:t>)</a:t>
            </a:r>
          </a:p>
          <a:p>
            <a:pPr marL="0" indent="0">
              <a:buNone/>
            </a:pPr>
            <a:endParaRPr lang="en-IE" sz="2000" dirty="0"/>
          </a:p>
          <a:p>
            <a:r>
              <a:rPr lang="en-IE" sz="2000" b="1" dirty="0"/>
              <a:t>1927-43: Irish Currency Commission </a:t>
            </a:r>
            <a:r>
              <a:rPr lang="en-IE" sz="2000" dirty="0"/>
              <a:t>(operated as a Currency Board)</a:t>
            </a:r>
          </a:p>
          <a:p>
            <a:pPr marL="0" indent="0">
              <a:buNone/>
            </a:pPr>
            <a:r>
              <a:rPr lang="en-IE" sz="2000" dirty="0"/>
              <a:t>	- Introduction of Irish currency notes (Irish pound)</a:t>
            </a:r>
          </a:p>
          <a:p>
            <a:pPr marL="0" indent="0">
              <a:buNone/>
            </a:pPr>
            <a:r>
              <a:rPr lang="en-IE" sz="2000" dirty="0"/>
              <a:t>	- Irish pound fixed at one for one parity with sterling (fully covered)</a:t>
            </a:r>
          </a:p>
          <a:p>
            <a:pPr marL="0" indent="0">
              <a:buNone/>
            </a:pPr>
            <a:r>
              <a:rPr lang="en-IE" sz="2000" dirty="0"/>
              <a:t>	- Following Bank of England interest rate policy</a:t>
            </a:r>
          </a:p>
          <a:p>
            <a:pPr marL="0" indent="0">
              <a:buNone/>
            </a:pPr>
            <a:r>
              <a:rPr lang="en-IE" sz="2000" dirty="0"/>
              <a:t>	- Commercial Banking reserves remained in London</a:t>
            </a:r>
          </a:p>
          <a:p>
            <a:pPr marL="0" indent="0">
              <a:buNone/>
            </a:pPr>
            <a:r>
              <a:rPr lang="en-IE" sz="2000" dirty="0"/>
              <a:t>	- Influenced by the Federal Reserve Act 1913 (</a:t>
            </a:r>
            <a:r>
              <a:rPr lang="en-IE" sz="2000" dirty="0">
                <a:hlinkClick r:id="rId3"/>
              </a:rPr>
              <a:t>Drea 2015</a:t>
            </a:r>
            <a:r>
              <a:rPr lang="en-IE" sz="2000" dirty="0"/>
              <a:t>)</a:t>
            </a:r>
          </a:p>
          <a:p>
            <a:pPr marL="0" indent="0">
              <a:buNone/>
            </a:pPr>
            <a:r>
              <a:rPr lang="en-IE" sz="2000" dirty="0"/>
              <a:t>	- In line with wider trends in the decolonising British Empire, but perhaps more 	conservative than the other “</a:t>
            </a:r>
            <a:r>
              <a:rPr lang="en-IE" sz="2000" i="1" dirty="0"/>
              <a:t>self governing dominions” </a:t>
            </a:r>
          </a:p>
          <a:p>
            <a:pPr marL="0" indent="0">
              <a:buNone/>
            </a:pPr>
            <a:endParaRPr lang="en-IE" sz="1000" dirty="0"/>
          </a:p>
          <a:p>
            <a:pPr marL="0" indent="0">
              <a:buNone/>
            </a:pPr>
            <a:endParaRPr lang="en-IE" sz="1000" dirty="0"/>
          </a:p>
          <a:p>
            <a:endParaRPr lang="en-IE" sz="1000" dirty="0"/>
          </a:p>
          <a:p>
            <a:endParaRPr lang="fr-FR" sz="1000"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3904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964788" y="804333"/>
            <a:ext cx="3391900" cy="5249334"/>
          </a:xfrm>
        </p:spPr>
        <p:txBody>
          <a:bodyPr>
            <a:normAutofit/>
          </a:bodyPr>
          <a:lstStyle/>
          <a:p>
            <a:pPr algn="r"/>
            <a:r>
              <a:rPr lang="en-IE" dirty="0">
                <a:solidFill>
                  <a:srgbClr val="FFFFFF"/>
                </a:solidFill>
              </a:rPr>
              <a:t>1. Incremental Currency and banking Policy</a:t>
            </a:r>
            <a:endParaRPr lang="fr-FR" dirty="0">
              <a:solidFill>
                <a:srgbClr val="FFFFFF"/>
              </a:solidFill>
            </a:endParaRPr>
          </a:p>
        </p:txBody>
      </p:sp>
      <p:sp>
        <p:nvSpPr>
          <p:cNvPr id="3" name="Content Placeholder 2">
            <a:extLst>
              <a:ext uri="{FF2B5EF4-FFF2-40B4-BE49-F238E27FC236}">
                <a16:creationId xmlns:a16="http://schemas.microsoft.com/office/drawing/2014/main" id="{070929E1-D0E7-42F8-8DCE-F98F626D0BBB}"/>
              </a:ext>
            </a:extLst>
          </p:cNvPr>
          <p:cNvSpPr>
            <a:spLocks noGrp="1"/>
          </p:cNvSpPr>
          <p:nvPr>
            <p:ph idx="1"/>
          </p:nvPr>
        </p:nvSpPr>
        <p:spPr>
          <a:xfrm>
            <a:off x="4951048" y="378373"/>
            <a:ext cx="6660107" cy="6177702"/>
          </a:xfrm>
        </p:spPr>
        <p:txBody>
          <a:bodyPr anchor="ctr">
            <a:normAutofit fontScale="92500" lnSpcReduction="20000"/>
          </a:bodyPr>
          <a:lstStyle/>
          <a:p>
            <a:pPr marL="0" indent="0">
              <a:buNone/>
            </a:pPr>
            <a:endParaRPr lang="en-IE" sz="1700" dirty="0"/>
          </a:p>
          <a:p>
            <a:r>
              <a:rPr lang="en-IE" sz="2100" b="1" dirty="0"/>
              <a:t>1943-79: Central Bank of Ireland (CBI)</a:t>
            </a:r>
            <a:endParaRPr lang="en-IE" sz="2100" dirty="0"/>
          </a:p>
          <a:p>
            <a:pPr marL="0" indent="0">
              <a:buNone/>
            </a:pPr>
            <a:r>
              <a:rPr lang="en-IE" sz="1700" dirty="0"/>
              <a:t>	- </a:t>
            </a:r>
            <a:r>
              <a:rPr lang="en-IE" sz="1900" dirty="0"/>
              <a:t>Remained highly conservative</a:t>
            </a:r>
          </a:p>
          <a:p>
            <a:pPr marL="0" indent="0">
              <a:buNone/>
            </a:pPr>
            <a:r>
              <a:rPr lang="en-IE" sz="1900" dirty="0"/>
              <a:t>	- Currency issue remained fully backed (only by gold and 	sterling)</a:t>
            </a:r>
          </a:p>
          <a:p>
            <a:pPr marL="0" indent="0">
              <a:buNone/>
            </a:pPr>
            <a:r>
              <a:rPr lang="en-IE" sz="1900" dirty="0"/>
              <a:t>	- “</a:t>
            </a:r>
            <a:r>
              <a:rPr lang="en-IE" sz="1900" i="1" dirty="0"/>
              <a:t>With is large net holdings of external assets, (the Irish 	commercial banks) had no need of the new Central 	Bank as a 	lender of last resort” </a:t>
            </a:r>
            <a:r>
              <a:rPr lang="en-IE" sz="1900" dirty="0"/>
              <a:t>(</a:t>
            </a:r>
            <a:r>
              <a:rPr lang="en-IE" sz="1900" dirty="0">
                <a:hlinkClick r:id="rId2"/>
              </a:rPr>
              <a:t>Honohan 1994</a:t>
            </a:r>
            <a:r>
              <a:rPr lang="en-IE" sz="1900" dirty="0"/>
              <a:t>)</a:t>
            </a:r>
          </a:p>
          <a:p>
            <a:pPr marL="0" indent="0">
              <a:buNone/>
            </a:pPr>
            <a:r>
              <a:rPr lang="en-IE" sz="1900" dirty="0"/>
              <a:t>	- Acted as de facto Currency Board up to the late 	1960s/early 1970s</a:t>
            </a:r>
          </a:p>
          <a:p>
            <a:pPr marL="0" indent="0">
              <a:buNone/>
            </a:pPr>
            <a:r>
              <a:rPr lang="en-IE" sz="1900" dirty="0"/>
              <a:t>	- From mid-1960s modest lending to banks/allowance of 	US Dollar reserves/imposition of reserve requirements on 	banks/enforcement of credit policy</a:t>
            </a:r>
          </a:p>
          <a:p>
            <a:pPr marL="0" indent="0">
              <a:buNone/>
            </a:pPr>
            <a:r>
              <a:rPr lang="en-IE" sz="1900" dirty="0"/>
              <a:t>	- Mid 1950s “Balance of Payments” crisis provided a stark 	reminder of Ireland’s economic dependencies</a:t>
            </a:r>
          </a:p>
          <a:p>
            <a:pPr marL="0" indent="0">
              <a:buNone/>
            </a:pPr>
            <a:r>
              <a:rPr lang="en-IE" sz="1700" dirty="0"/>
              <a:t>	</a:t>
            </a:r>
            <a:r>
              <a:rPr lang="en-IE" sz="1500" dirty="0"/>
              <a:t>CBI declined to rise interest rate in line with BOE</a:t>
            </a:r>
          </a:p>
          <a:p>
            <a:pPr marL="0" indent="0">
              <a:buNone/>
            </a:pPr>
            <a:r>
              <a:rPr lang="en-IE" sz="1500" dirty="0"/>
              <a:t>	Devastating Balance of Payments crisis (</a:t>
            </a:r>
            <a:r>
              <a:rPr lang="en-IE" sz="1500" dirty="0">
                <a:hlinkClick r:id="rId3"/>
              </a:rPr>
              <a:t>Honohan and O’Grada1998</a:t>
            </a:r>
            <a:r>
              <a:rPr lang="en-IE" sz="1500" dirty="0"/>
              <a:t>)</a:t>
            </a:r>
          </a:p>
          <a:p>
            <a:pPr marL="0" indent="0">
              <a:buNone/>
            </a:pPr>
            <a:r>
              <a:rPr lang="en-IE" sz="1500" dirty="0"/>
              <a:t>	Surge in emigration and draconian fiscal response 			required to rectify the trade balance</a:t>
            </a:r>
          </a:p>
          <a:p>
            <a:pPr marL="0" indent="0">
              <a:buNone/>
            </a:pPr>
            <a:r>
              <a:rPr lang="en-IE" sz="1700" dirty="0"/>
              <a:t>	</a:t>
            </a:r>
          </a:p>
          <a:p>
            <a:endParaRPr lang="en-IE" sz="1700" dirty="0"/>
          </a:p>
          <a:p>
            <a:endParaRPr lang="fr-FR" sz="1700" dirty="0"/>
          </a:p>
        </p:txBody>
      </p:sp>
    </p:spTree>
    <p:extLst>
      <p:ext uri="{BB962C8B-B14F-4D97-AF65-F5344CB8AC3E}">
        <p14:creationId xmlns:p14="http://schemas.microsoft.com/office/powerpoint/2010/main" val="13931338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83F9AA6-0DA9-4F38-AA8A-C355838EB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1024128" y="5373858"/>
            <a:ext cx="9720072" cy="1364566"/>
          </a:xfrm>
        </p:spPr>
        <p:txBody>
          <a:bodyPr>
            <a:normAutofit fontScale="90000"/>
          </a:bodyPr>
          <a:lstStyle/>
          <a:p>
            <a:r>
              <a:rPr lang="en-IE" dirty="0"/>
              <a:t>1. Currency and banking continuity was remarkably resilient – driven by economic dependencies and ultimately political realism</a:t>
            </a:r>
            <a:endParaRPr lang="fr-FR" dirty="0"/>
          </a:p>
        </p:txBody>
      </p:sp>
      <p:cxnSp>
        <p:nvCxnSpPr>
          <p:cNvPr id="24" name="Straight Connector 23">
            <a:extLst>
              <a:ext uri="{FF2B5EF4-FFF2-40B4-BE49-F238E27FC236}">
                <a16:creationId xmlns:a16="http://schemas.microsoft.com/office/drawing/2014/main" id="{5C45FA27-EB18-4E04-8C96-68F7A0BC1D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62137"/>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8" name="Content Placeholder 2">
            <a:extLst>
              <a:ext uri="{FF2B5EF4-FFF2-40B4-BE49-F238E27FC236}">
                <a16:creationId xmlns:a16="http://schemas.microsoft.com/office/drawing/2014/main" id="{71432117-7F57-2692-08AE-90EBCE30AFAD}"/>
              </a:ext>
            </a:extLst>
          </p:cNvPr>
          <p:cNvGraphicFramePr/>
          <p:nvPr>
            <p:extLst>
              <p:ext uri="{D42A27DB-BD31-4B8C-83A1-F6EECF244321}">
                <p14:modId xmlns:p14="http://schemas.microsoft.com/office/powerpoint/2010/main" val="3220512128"/>
              </p:ext>
            </p:extLst>
          </p:nvPr>
        </p:nvGraphicFramePr>
        <p:xfrm>
          <a:off x="267294" y="119576"/>
          <a:ext cx="11619898" cy="5254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3007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C1B73-A4FF-DF3A-D400-F32D03FE16D7}"/>
              </a:ext>
            </a:extLst>
          </p:cNvPr>
          <p:cNvSpPr>
            <a:spLocks noGrp="1"/>
          </p:cNvSpPr>
          <p:nvPr>
            <p:ph type="title"/>
          </p:nvPr>
        </p:nvSpPr>
        <p:spPr/>
        <p:txBody>
          <a:bodyPr>
            <a:normAutofit/>
          </a:bodyPr>
          <a:lstStyle/>
          <a:p>
            <a:r>
              <a:rPr lang="en-IE" dirty="0"/>
              <a:t>2. Advantages of a continuity dependency</a:t>
            </a:r>
            <a:endParaRPr lang="fr-FR" dirty="0"/>
          </a:p>
        </p:txBody>
      </p:sp>
      <p:sp>
        <p:nvSpPr>
          <p:cNvPr id="3" name="Content Placeholder 2">
            <a:extLst>
              <a:ext uri="{FF2B5EF4-FFF2-40B4-BE49-F238E27FC236}">
                <a16:creationId xmlns:a16="http://schemas.microsoft.com/office/drawing/2014/main" id="{57AA1BB5-3D2C-D73E-F853-89B08781BBF3}"/>
              </a:ext>
            </a:extLst>
          </p:cNvPr>
          <p:cNvSpPr>
            <a:spLocks noGrp="1"/>
          </p:cNvSpPr>
          <p:nvPr>
            <p:ph idx="1"/>
          </p:nvPr>
        </p:nvSpPr>
        <p:spPr/>
        <p:txBody>
          <a:bodyPr>
            <a:normAutofit/>
          </a:bodyPr>
          <a:lstStyle/>
          <a:p>
            <a:r>
              <a:rPr lang="en-IE" dirty="0"/>
              <a:t>Conservative Irish approach viewed negatively – “a bleak prescription” (</a:t>
            </a:r>
            <a:r>
              <a:rPr lang="en-IE" dirty="0">
                <a:hlinkClick r:id="rId2"/>
              </a:rPr>
              <a:t>Fanning 197</a:t>
            </a:r>
            <a:r>
              <a:rPr lang="en-IE" dirty="0"/>
              <a:t>8) – an attachment to “power and prestige” (</a:t>
            </a:r>
            <a:r>
              <a:rPr lang="en-IE" dirty="0">
                <a:hlinkClick r:id="rId3"/>
              </a:rPr>
              <a:t>Maguire 2008</a:t>
            </a:r>
            <a:r>
              <a:rPr lang="en-IE" dirty="0"/>
              <a:t>)</a:t>
            </a:r>
          </a:p>
          <a:p>
            <a:r>
              <a:rPr lang="en-IE" dirty="0"/>
              <a:t>But a more balanced view of Ireland’s sterling approach is required:</a:t>
            </a:r>
          </a:p>
          <a:p>
            <a:r>
              <a:rPr lang="en-IE" dirty="0"/>
              <a:t>1. Helped avoid the monetary instability of the 1920s evident in many of the other successor states in Europe – Austria, Hungary, Poland (</a:t>
            </a:r>
            <a:r>
              <a:rPr lang="en-IE" dirty="0">
                <a:hlinkClick r:id="rId4"/>
              </a:rPr>
              <a:t>Drea and Barry 2021</a:t>
            </a:r>
            <a:r>
              <a:rPr lang="en-IE" dirty="0"/>
              <a:t>)</a:t>
            </a:r>
          </a:p>
          <a:p>
            <a:r>
              <a:rPr lang="en-IE" dirty="0"/>
              <a:t>2. Maintained banking stability in a Europe beset by banking failures during the inter-war period – Spain, Portugal, Italy, Germany (</a:t>
            </a:r>
            <a:r>
              <a:rPr lang="en-IE" dirty="0">
                <a:hlinkClick r:id="rId5"/>
              </a:rPr>
              <a:t>Feinstein et. al. 1995</a:t>
            </a:r>
            <a:r>
              <a:rPr lang="en-IE" dirty="0"/>
              <a:t>)</a:t>
            </a:r>
          </a:p>
          <a:p>
            <a:r>
              <a:rPr lang="en-IE" dirty="0"/>
              <a:t>3. Banking and currency stability facilitated a more expansive fiscal policy in the 1930s while maintaining Ireland’s reserves in London (notwithstanding the Anglo-Irish trade war)</a:t>
            </a:r>
          </a:p>
          <a:p>
            <a:endParaRPr lang="en-IE" dirty="0"/>
          </a:p>
          <a:p>
            <a:endParaRPr lang="en-IE" dirty="0"/>
          </a:p>
          <a:p>
            <a:endParaRPr lang="en-IE" dirty="0"/>
          </a:p>
          <a:p>
            <a:endParaRPr lang="en-IE" dirty="0"/>
          </a:p>
          <a:p>
            <a:endParaRPr lang="fr-FR" dirty="0"/>
          </a:p>
        </p:txBody>
      </p:sp>
    </p:spTree>
    <p:extLst>
      <p:ext uri="{BB962C8B-B14F-4D97-AF65-F5344CB8AC3E}">
        <p14:creationId xmlns:p14="http://schemas.microsoft.com/office/powerpoint/2010/main" val="4820245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C1B73-A4FF-DF3A-D400-F32D03FE16D7}"/>
              </a:ext>
            </a:extLst>
          </p:cNvPr>
          <p:cNvSpPr>
            <a:spLocks noGrp="1"/>
          </p:cNvSpPr>
          <p:nvPr>
            <p:ph type="title"/>
          </p:nvPr>
        </p:nvSpPr>
        <p:spPr/>
        <p:txBody>
          <a:bodyPr>
            <a:normAutofit/>
          </a:bodyPr>
          <a:lstStyle/>
          <a:p>
            <a:r>
              <a:rPr lang="en-IE" dirty="0"/>
              <a:t>2. Advantages of a continuity dependency</a:t>
            </a:r>
            <a:endParaRPr lang="fr-FR" dirty="0"/>
          </a:p>
        </p:txBody>
      </p:sp>
      <p:sp>
        <p:nvSpPr>
          <p:cNvPr id="3" name="Content Placeholder 2">
            <a:extLst>
              <a:ext uri="{FF2B5EF4-FFF2-40B4-BE49-F238E27FC236}">
                <a16:creationId xmlns:a16="http://schemas.microsoft.com/office/drawing/2014/main" id="{57AA1BB5-3D2C-D73E-F853-89B08781BBF3}"/>
              </a:ext>
            </a:extLst>
          </p:cNvPr>
          <p:cNvSpPr>
            <a:spLocks noGrp="1"/>
          </p:cNvSpPr>
          <p:nvPr>
            <p:ph idx="1"/>
          </p:nvPr>
        </p:nvSpPr>
        <p:spPr/>
        <p:txBody>
          <a:bodyPr>
            <a:normAutofit/>
          </a:bodyPr>
          <a:lstStyle/>
          <a:p>
            <a:r>
              <a:rPr lang="en-IE" dirty="0"/>
              <a:t>4. Inflation and interest rates paralleled those in Britain (only became a problem from the 1950s on due to Britain’s own domestic economic issues) </a:t>
            </a:r>
          </a:p>
          <a:p>
            <a:r>
              <a:rPr lang="en-IE" dirty="0"/>
              <a:t>5. Reflected prevailing economic thought in the 1922-43 period: moving from free trade (1920s) to protectionism (early 1930s) – even Keynes understood the constraints:</a:t>
            </a:r>
          </a:p>
          <a:p>
            <a:pPr algn="ctr"/>
            <a:r>
              <a:rPr lang="en-IE" i="1" dirty="0"/>
              <a:t>“For countries which are small compared with their neighbours, or do not contain independent financial centres of international importance, an Exchange Standard may be ideal. But it does undoubtedly involve some measure of dependence on the country whose money is chosen as the basis of the Exchange Standard, </a:t>
            </a:r>
            <a:r>
              <a:rPr lang="en-IE" b="1" i="1" dirty="0">
                <a:solidFill>
                  <a:srgbClr val="FF0000"/>
                </a:solidFill>
              </a:rPr>
              <a:t>which may be hurtful to the national pride</a:t>
            </a:r>
            <a:r>
              <a:rPr lang="en-IE" i="1" dirty="0"/>
              <a:t>” (</a:t>
            </a:r>
            <a:r>
              <a:rPr lang="en-IE" i="1" dirty="0">
                <a:hlinkClick r:id="rId2"/>
              </a:rPr>
              <a:t>Keynes 1930</a:t>
            </a:r>
            <a:r>
              <a:rPr lang="en-IE" i="1" dirty="0"/>
              <a:t>).</a:t>
            </a:r>
          </a:p>
          <a:p>
            <a:pPr marL="0" indent="0">
              <a:buNone/>
            </a:pPr>
            <a:r>
              <a:rPr lang="en-IE" dirty="0"/>
              <a:t>Such “hurt” resulted in continuous political pressures (</a:t>
            </a:r>
            <a:r>
              <a:rPr lang="en-IE" dirty="0">
                <a:hlinkClick r:id="rId3"/>
              </a:rPr>
              <a:t>Brownlow 2010</a:t>
            </a:r>
            <a:r>
              <a:rPr lang="en-IE" dirty="0"/>
              <a:t>)</a:t>
            </a:r>
          </a:p>
          <a:p>
            <a:endParaRPr lang="en-IE" dirty="0"/>
          </a:p>
          <a:p>
            <a:endParaRPr lang="en-IE" dirty="0"/>
          </a:p>
          <a:p>
            <a:endParaRPr lang="en-IE" dirty="0"/>
          </a:p>
          <a:p>
            <a:endParaRPr lang="fr-FR" dirty="0"/>
          </a:p>
        </p:txBody>
      </p:sp>
    </p:spTree>
    <p:extLst>
      <p:ext uri="{BB962C8B-B14F-4D97-AF65-F5344CB8AC3E}">
        <p14:creationId xmlns:p14="http://schemas.microsoft.com/office/powerpoint/2010/main" val="27314475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964788" y="804333"/>
            <a:ext cx="3391900" cy="5249334"/>
          </a:xfrm>
        </p:spPr>
        <p:txBody>
          <a:bodyPr>
            <a:normAutofit/>
          </a:bodyPr>
          <a:lstStyle/>
          <a:p>
            <a:pPr algn="r"/>
            <a:r>
              <a:rPr lang="en-IE" dirty="0">
                <a:solidFill>
                  <a:srgbClr val="FFFFFF"/>
                </a:solidFill>
              </a:rPr>
              <a:t>3. contemporary LESSONS – </a:t>
            </a:r>
            <a:br>
              <a:rPr lang="en-IE" dirty="0">
                <a:solidFill>
                  <a:srgbClr val="FFFFFF"/>
                </a:solidFill>
              </a:rPr>
            </a:br>
            <a:br>
              <a:rPr lang="en-IE" dirty="0">
                <a:solidFill>
                  <a:srgbClr val="FFFFFF"/>
                </a:solidFill>
              </a:rPr>
            </a:br>
            <a:r>
              <a:rPr lang="en-IE" dirty="0">
                <a:solidFill>
                  <a:srgbClr val="FFFFFF"/>
                </a:solidFill>
              </a:rPr>
              <a:t>Ireland and the eurozone</a:t>
            </a:r>
            <a:endParaRPr lang="fr-FR" dirty="0">
              <a:solidFill>
                <a:srgbClr val="FFFFFF"/>
              </a:solidFill>
            </a:endParaRPr>
          </a:p>
        </p:txBody>
      </p:sp>
      <p:sp>
        <p:nvSpPr>
          <p:cNvPr id="3" name="Content Placeholder 2">
            <a:extLst>
              <a:ext uri="{FF2B5EF4-FFF2-40B4-BE49-F238E27FC236}">
                <a16:creationId xmlns:a16="http://schemas.microsoft.com/office/drawing/2014/main" id="{070929E1-D0E7-42F8-8DCE-F98F626D0BBB}"/>
              </a:ext>
            </a:extLst>
          </p:cNvPr>
          <p:cNvSpPr>
            <a:spLocks noGrp="1"/>
          </p:cNvSpPr>
          <p:nvPr>
            <p:ph idx="1"/>
          </p:nvPr>
        </p:nvSpPr>
        <p:spPr>
          <a:xfrm>
            <a:off x="4951048" y="804333"/>
            <a:ext cx="6306003" cy="5249334"/>
          </a:xfrm>
        </p:spPr>
        <p:txBody>
          <a:bodyPr anchor="ctr">
            <a:normAutofit/>
          </a:bodyPr>
          <a:lstStyle/>
          <a:p>
            <a:r>
              <a:rPr lang="en-IE" sz="1800" dirty="0"/>
              <a:t>1. </a:t>
            </a:r>
            <a:r>
              <a:rPr lang="en-IE" sz="1800" b="1" dirty="0"/>
              <a:t>Banking and trade links can endure through very significant political confrontations </a:t>
            </a:r>
          </a:p>
          <a:p>
            <a:pPr algn="ctr"/>
            <a:r>
              <a:rPr lang="en-IE" sz="1800" i="1" dirty="0"/>
              <a:t>“We export more to Ireland than to Brazil, Russia, India and China put together…. more Irish companies are listed on London exchanges than companies from any other foreign country. The two main Irish-owned banks have an important presence in the UK, holding between them about £30 billion of customer deposits. In Northern Ireland, two of the four largest high street banks are Irish-owned, accounting for almost a quarter of personal accounts” </a:t>
            </a:r>
            <a:r>
              <a:rPr lang="en-IE" sz="1800" dirty="0"/>
              <a:t>– George Osborne MP (Chancellor of the Exchequer, </a:t>
            </a:r>
            <a:r>
              <a:rPr lang="en-IE" sz="1800" dirty="0">
                <a:hlinkClick r:id="rId2"/>
              </a:rPr>
              <a:t>2010</a:t>
            </a:r>
            <a:r>
              <a:rPr lang="en-IE" sz="1800" dirty="0"/>
              <a:t>)</a:t>
            </a:r>
          </a:p>
          <a:p>
            <a:pPr algn="ctr"/>
            <a:endParaRPr lang="en-IE" sz="1800" dirty="0"/>
          </a:p>
          <a:p>
            <a:pPr marL="0" indent="0">
              <a:buNone/>
            </a:pPr>
            <a:r>
              <a:rPr lang="en-IE" sz="1800" dirty="0"/>
              <a:t>2. </a:t>
            </a:r>
            <a:r>
              <a:rPr lang="en-IE" sz="1800" b="1" dirty="0"/>
              <a:t>The absence of operational monetary autonomy </a:t>
            </a:r>
            <a:r>
              <a:rPr lang="en-IE" sz="1800" dirty="0"/>
              <a:t>– for Ireland with a fixed sterling peg and now under the Eurozone – </a:t>
            </a:r>
            <a:r>
              <a:rPr lang="en-IE" sz="1800" b="1" dirty="0"/>
              <a:t>makes fiscal policy even more important to maintaining economic balance </a:t>
            </a:r>
            <a:r>
              <a:rPr lang="en-IE" sz="1800" dirty="0"/>
              <a:t>(Ireland from mid-1990s to 2007)</a:t>
            </a:r>
            <a:endParaRPr lang="en-IE" sz="1800" b="1" dirty="0"/>
          </a:p>
          <a:p>
            <a:pPr marL="0" indent="0">
              <a:buNone/>
            </a:pPr>
            <a:r>
              <a:rPr lang="en-IE" sz="2000" dirty="0"/>
              <a:t>	</a:t>
            </a:r>
            <a:endParaRPr lang="en-IE" sz="1400" dirty="0"/>
          </a:p>
          <a:p>
            <a:endParaRPr lang="fr-FR" sz="1400" dirty="0"/>
          </a:p>
        </p:txBody>
      </p:sp>
    </p:spTree>
    <p:extLst>
      <p:ext uri="{BB962C8B-B14F-4D97-AF65-F5344CB8AC3E}">
        <p14:creationId xmlns:p14="http://schemas.microsoft.com/office/powerpoint/2010/main" val="36833560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964788" y="804333"/>
            <a:ext cx="3391900" cy="5249334"/>
          </a:xfrm>
        </p:spPr>
        <p:txBody>
          <a:bodyPr>
            <a:normAutofit/>
          </a:bodyPr>
          <a:lstStyle/>
          <a:p>
            <a:pPr algn="r"/>
            <a:r>
              <a:rPr lang="en-IE" dirty="0">
                <a:solidFill>
                  <a:srgbClr val="FFFFFF"/>
                </a:solidFill>
              </a:rPr>
              <a:t>3. contemporary LESSONS – </a:t>
            </a:r>
            <a:br>
              <a:rPr lang="en-IE" dirty="0">
                <a:solidFill>
                  <a:srgbClr val="FFFFFF"/>
                </a:solidFill>
              </a:rPr>
            </a:br>
            <a:br>
              <a:rPr lang="en-IE" dirty="0">
                <a:solidFill>
                  <a:srgbClr val="FFFFFF"/>
                </a:solidFill>
              </a:rPr>
            </a:br>
            <a:r>
              <a:rPr lang="en-IE" dirty="0">
                <a:solidFill>
                  <a:srgbClr val="FFFFFF"/>
                </a:solidFill>
              </a:rPr>
              <a:t>Ireland and the eurozone</a:t>
            </a:r>
            <a:endParaRPr lang="fr-FR" dirty="0">
              <a:solidFill>
                <a:srgbClr val="FFFFFF"/>
              </a:solidFill>
            </a:endParaRPr>
          </a:p>
        </p:txBody>
      </p:sp>
      <p:sp>
        <p:nvSpPr>
          <p:cNvPr id="3" name="Content Placeholder 2">
            <a:extLst>
              <a:ext uri="{FF2B5EF4-FFF2-40B4-BE49-F238E27FC236}">
                <a16:creationId xmlns:a16="http://schemas.microsoft.com/office/drawing/2014/main" id="{070929E1-D0E7-42F8-8DCE-F98F626D0BBB}"/>
              </a:ext>
            </a:extLst>
          </p:cNvPr>
          <p:cNvSpPr>
            <a:spLocks noGrp="1"/>
          </p:cNvSpPr>
          <p:nvPr>
            <p:ph idx="1"/>
          </p:nvPr>
        </p:nvSpPr>
        <p:spPr>
          <a:xfrm>
            <a:off x="4951048" y="1387366"/>
            <a:ext cx="6306003" cy="4666301"/>
          </a:xfrm>
        </p:spPr>
        <p:txBody>
          <a:bodyPr anchor="ctr">
            <a:normAutofit fontScale="92500" lnSpcReduction="10000"/>
          </a:bodyPr>
          <a:lstStyle/>
          <a:p>
            <a:r>
              <a:rPr lang="en-IE" sz="1800" dirty="0"/>
              <a:t>3. There is </a:t>
            </a:r>
            <a:r>
              <a:rPr lang="en-IE" sz="1800" b="1" dirty="0"/>
              <a:t>a potential trade-off between currency stability and domestic development</a:t>
            </a:r>
          </a:p>
          <a:p>
            <a:pPr algn="ctr"/>
            <a:r>
              <a:rPr lang="en-IE" sz="1800" i="1" dirty="0"/>
              <a:t>“The use by the (Irish) banks of the London money market for their liquidity needs, were not conducive to the development of risk management and trading skills in Ireland” (</a:t>
            </a:r>
            <a:r>
              <a:rPr lang="en-IE" sz="1800" i="1" dirty="0" err="1"/>
              <a:t>Honohan</a:t>
            </a:r>
            <a:r>
              <a:rPr lang="en-IE" sz="1800" i="1" dirty="0"/>
              <a:t> 1994)</a:t>
            </a:r>
          </a:p>
          <a:p>
            <a:pPr marL="0" indent="0">
              <a:buNone/>
            </a:pPr>
            <a:endParaRPr lang="en-IE" sz="1800" dirty="0"/>
          </a:p>
          <a:p>
            <a:pPr marL="0" indent="0">
              <a:buNone/>
            </a:pPr>
            <a:r>
              <a:rPr lang="en-IE" sz="1800" dirty="0"/>
              <a:t>4. As alluded to by Keynes in 1930 – for smaller states in </a:t>
            </a:r>
            <a:r>
              <a:rPr lang="en-IE" sz="1800" i="1" dirty="0"/>
              <a:t>de facto </a:t>
            </a:r>
            <a:r>
              <a:rPr lang="en-IE" sz="1800" dirty="0"/>
              <a:t>monetary unions – </a:t>
            </a:r>
            <a:r>
              <a:rPr lang="en-IE" sz="1800" b="1" dirty="0"/>
              <a:t>the prevailing performance of the larger trading/currency partner is critical</a:t>
            </a:r>
          </a:p>
          <a:p>
            <a:r>
              <a:rPr lang="en-IE" sz="1800" dirty="0"/>
              <a:t>A. Ireland from the 1950s (and also today an outlier in the Eurozone – “</a:t>
            </a:r>
            <a:r>
              <a:rPr lang="en-IE" sz="1800" i="1" dirty="0"/>
              <a:t>flexibility lost</a:t>
            </a:r>
            <a:r>
              <a:rPr lang="en-IE" sz="1800" dirty="0"/>
              <a:t>”)</a:t>
            </a:r>
          </a:p>
          <a:p>
            <a:r>
              <a:rPr lang="en-IE" sz="1800" dirty="0"/>
              <a:t>B. Many smaller Eurozone members (particularly in Central and Eastern Europe (e.g. Slovakia)</a:t>
            </a:r>
          </a:p>
          <a:p>
            <a:r>
              <a:rPr lang="en-IE" sz="1800" dirty="0"/>
              <a:t>C. Relevance also for Croatia/Bulgaria (important to move towards a more complete EMU, but unlikely in the medium term)</a:t>
            </a:r>
          </a:p>
          <a:p>
            <a:endParaRPr lang="en-IE" sz="1800" dirty="0"/>
          </a:p>
          <a:p>
            <a:endParaRPr lang="en-IE" sz="1000" dirty="0"/>
          </a:p>
          <a:p>
            <a:endParaRPr lang="fr-FR" sz="1400" dirty="0"/>
          </a:p>
        </p:txBody>
      </p:sp>
    </p:spTree>
    <p:extLst>
      <p:ext uri="{BB962C8B-B14F-4D97-AF65-F5344CB8AC3E}">
        <p14:creationId xmlns:p14="http://schemas.microsoft.com/office/powerpoint/2010/main" val="7700540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964788" y="804333"/>
            <a:ext cx="3391900" cy="5249334"/>
          </a:xfrm>
        </p:spPr>
        <p:txBody>
          <a:bodyPr>
            <a:normAutofit/>
          </a:bodyPr>
          <a:lstStyle/>
          <a:p>
            <a:pPr algn="r"/>
            <a:r>
              <a:rPr lang="en-IE" dirty="0">
                <a:solidFill>
                  <a:srgbClr val="FFFFFF"/>
                </a:solidFill>
              </a:rPr>
              <a:t>3. contemporary LESSONS – </a:t>
            </a:r>
            <a:br>
              <a:rPr lang="en-IE" dirty="0">
                <a:solidFill>
                  <a:srgbClr val="FFFFFF"/>
                </a:solidFill>
              </a:rPr>
            </a:br>
            <a:br>
              <a:rPr lang="en-IE" dirty="0">
                <a:solidFill>
                  <a:srgbClr val="FFFFFF"/>
                </a:solidFill>
              </a:rPr>
            </a:br>
            <a:r>
              <a:rPr lang="en-IE" dirty="0">
                <a:solidFill>
                  <a:srgbClr val="FFFFFF"/>
                </a:solidFill>
              </a:rPr>
              <a:t>SCOTLAND</a:t>
            </a:r>
            <a:endParaRPr lang="fr-FR" dirty="0">
              <a:solidFill>
                <a:srgbClr val="FFFFFF"/>
              </a:solidFill>
            </a:endParaRPr>
          </a:p>
        </p:txBody>
      </p:sp>
      <p:sp>
        <p:nvSpPr>
          <p:cNvPr id="3" name="Content Placeholder 2">
            <a:extLst>
              <a:ext uri="{FF2B5EF4-FFF2-40B4-BE49-F238E27FC236}">
                <a16:creationId xmlns:a16="http://schemas.microsoft.com/office/drawing/2014/main" id="{070929E1-D0E7-42F8-8DCE-F98F626D0BBB}"/>
              </a:ext>
            </a:extLst>
          </p:cNvPr>
          <p:cNvSpPr>
            <a:spLocks noGrp="1"/>
          </p:cNvSpPr>
          <p:nvPr>
            <p:ph idx="1"/>
          </p:nvPr>
        </p:nvSpPr>
        <p:spPr>
          <a:xfrm>
            <a:off x="4951048" y="1387366"/>
            <a:ext cx="6306003" cy="4666301"/>
          </a:xfrm>
        </p:spPr>
        <p:txBody>
          <a:bodyPr anchor="ctr">
            <a:normAutofit/>
          </a:bodyPr>
          <a:lstStyle/>
          <a:p>
            <a:r>
              <a:rPr lang="en-IE" sz="1800" dirty="0"/>
              <a:t>5. Currency and Banking uncertainty is one of the key arguments of those advocating against possible Scottish independence</a:t>
            </a:r>
          </a:p>
          <a:p>
            <a:r>
              <a:rPr lang="en-IE" sz="1800" dirty="0"/>
              <a:t>The Irish example of 1922-79 is both useful and relevant</a:t>
            </a:r>
          </a:p>
          <a:p>
            <a:pPr algn="ctr"/>
            <a:r>
              <a:rPr lang="en-IE" sz="1800" i="1" dirty="0"/>
              <a:t>“While an independent Scotland may wish to set up an independent central bank, the experience of Ireland suggests that adopting a de facto central bank with a flexible currency board style arrangement may be a suitable approach… such an approach shields policy-makers from certain political pressures, while offering the credibility and policy space to alter the regime” </a:t>
            </a:r>
            <a:r>
              <a:rPr lang="en-IE" sz="1800" dirty="0"/>
              <a:t>(</a:t>
            </a:r>
            <a:r>
              <a:rPr lang="en-IE" sz="1800" dirty="0">
                <a:hlinkClick r:id="rId2"/>
              </a:rPr>
              <a:t>Kenny and McLaughlin 2022</a:t>
            </a:r>
            <a:r>
              <a:rPr lang="en-IE" sz="1800" dirty="0"/>
              <a:t>)</a:t>
            </a:r>
          </a:p>
          <a:p>
            <a:endParaRPr lang="en-IE" sz="1800" dirty="0"/>
          </a:p>
          <a:p>
            <a:r>
              <a:rPr lang="en-IE" sz="1800" dirty="0"/>
              <a:t>Dependent on accommodative relationship with Bank of England </a:t>
            </a:r>
            <a:endParaRPr lang="fr-FR" sz="1400" dirty="0"/>
          </a:p>
        </p:txBody>
      </p:sp>
    </p:spTree>
    <p:extLst>
      <p:ext uri="{BB962C8B-B14F-4D97-AF65-F5344CB8AC3E}">
        <p14:creationId xmlns:p14="http://schemas.microsoft.com/office/powerpoint/2010/main" val="18604532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430B-CB58-4A8B-ABE0-CE573DF115D4}"/>
              </a:ext>
            </a:extLst>
          </p:cNvPr>
          <p:cNvSpPr>
            <a:spLocks noGrp="1"/>
          </p:cNvSpPr>
          <p:nvPr>
            <p:ph type="title"/>
          </p:nvPr>
        </p:nvSpPr>
        <p:spPr>
          <a:xfrm>
            <a:off x="964788" y="804333"/>
            <a:ext cx="3391900" cy="5249334"/>
          </a:xfrm>
        </p:spPr>
        <p:txBody>
          <a:bodyPr>
            <a:normAutofit/>
          </a:bodyPr>
          <a:lstStyle/>
          <a:p>
            <a:pPr algn="r"/>
            <a:r>
              <a:rPr lang="en-IE" dirty="0">
                <a:solidFill>
                  <a:srgbClr val="FFFFFF"/>
                </a:solidFill>
              </a:rPr>
              <a:t>3. contemporary LESSONS – </a:t>
            </a:r>
            <a:br>
              <a:rPr lang="en-IE" dirty="0">
                <a:solidFill>
                  <a:srgbClr val="FFFFFF"/>
                </a:solidFill>
              </a:rPr>
            </a:br>
            <a:br>
              <a:rPr lang="en-IE" dirty="0">
                <a:solidFill>
                  <a:srgbClr val="FFFFFF"/>
                </a:solidFill>
              </a:rPr>
            </a:br>
            <a:r>
              <a:rPr lang="en-IE" dirty="0" err="1">
                <a:solidFill>
                  <a:srgbClr val="FFFFFF"/>
                </a:solidFill>
              </a:rPr>
              <a:t>ired</a:t>
            </a:r>
            <a:r>
              <a:rPr lang="en-IE" dirty="0">
                <a:solidFill>
                  <a:srgbClr val="FFFFFF"/>
                </a:solidFill>
              </a:rPr>
              <a:t> </a:t>
            </a:r>
            <a:endParaRPr lang="fr-FR" dirty="0">
              <a:solidFill>
                <a:srgbClr val="FFFFFF"/>
              </a:solidFill>
            </a:endParaRPr>
          </a:p>
        </p:txBody>
      </p:sp>
      <p:sp>
        <p:nvSpPr>
          <p:cNvPr id="3" name="Content Placeholder 2">
            <a:extLst>
              <a:ext uri="{FF2B5EF4-FFF2-40B4-BE49-F238E27FC236}">
                <a16:creationId xmlns:a16="http://schemas.microsoft.com/office/drawing/2014/main" id="{070929E1-D0E7-42F8-8DCE-F98F626D0BBB}"/>
              </a:ext>
            </a:extLst>
          </p:cNvPr>
          <p:cNvSpPr>
            <a:spLocks noGrp="1"/>
          </p:cNvSpPr>
          <p:nvPr>
            <p:ph idx="1"/>
          </p:nvPr>
        </p:nvSpPr>
        <p:spPr>
          <a:xfrm>
            <a:off x="-315309" y="804333"/>
            <a:ext cx="12023834" cy="5249334"/>
          </a:xfrm>
        </p:spPr>
        <p:txBody>
          <a:bodyPr anchor="ctr">
            <a:normAutofit/>
          </a:bodyPr>
          <a:lstStyle/>
          <a:p>
            <a:pPr algn="ctr"/>
            <a:r>
              <a:rPr lang="en-IE" sz="3600" i="1" dirty="0"/>
              <a:t>Thank you!</a:t>
            </a:r>
          </a:p>
          <a:p>
            <a:pPr algn="ctr"/>
            <a:endParaRPr lang="en-IE" sz="3600" i="1" dirty="0"/>
          </a:p>
          <a:p>
            <a:pPr algn="ctr"/>
            <a:r>
              <a:rPr lang="en-IE" sz="2400" i="1" dirty="0" err="1"/>
              <a:t>ed@martenscentre.eu</a:t>
            </a:r>
            <a:endParaRPr lang="en-IE" sz="2400" i="1" dirty="0"/>
          </a:p>
          <a:p>
            <a:pPr algn="ctr"/>
            <a:endParaRPr lang="en-IE" sz="3600" dirty="0"/>
          </a:p>
          <a:p>
            <a:pPr marL="0" indent="0" algn="ctr">
              <a:buNone/>
            </a:pPr>
            <a:endParaRPr lang="en-IE" sz="3600" dirty="0"/>
          </a:p>
          <a:p>
            <a:pPr algn="ctr"/>
            <a:endParaRPr lang="en-IE" sz="3600" dirty="0"/>
          </a:p>
          <a:p>
            <a:pPr algn="ctr"/>
            <a:endParaRPr lang="fr-FR" sz="3600" dirty="0"/>
          </a:p>
        </p:txBody>
      </p:sp>
    </p:spTree>
    <p:extLst>
      <p:ext uri="{BB962C8B-B14F-4D97-AF65-F5344CB8AC3E}">
        <p14:creationId xmlns:p14="http://schemas.microsoft.com/office/powerpoint/2010/main" val="30709651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916</TotalTime>
  <Words>1393</Words>
  <Application>Microsoft Office PowerPoint</Application>
  <PresentationFormat>Widescreen</PresentationFormat>
  <Paragraphs>118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Tw Cen MT</vt:lpstr>
      <vt:lpstr>Tw Cen MT Condensed</vt:lpstr>
      <vt:lpstr>Wingdings 3</vt:lpstr>
      <vt:lpstr>Integral</vt:lpstr>
      <vt:lpstr>The anglO-IRISH mONETARY UNION 1922-79: </vt:lpstr>
      <vt:lpstr>From confrontation to conciliation    Focus on 1922 - 1943</vt:lpstr>
      <vt:lpstr>1. Economic realities</vt:lpstr>
      <vt:lpstr>1. Incremental Currency and banking Policy</vt:lpstr>
      <vt:lpstr>1. Incremental Currency and banking Policy</vt:lpstr>
      <vt:lpstr>1. Currency and banking continuity was remarkably resilient – driven by economic dependencies and ultimately political realism</vt:lpstr>
      <vt:lpstr>2. Advantages of a continuity dependency</vt:lpstr>
      <vt:lpstr>2. Advantages of a continuity dependency</vt:lpstr>
      <vt:lpstr>3. contemporary LESSONS –   Ireland and the eurozone</vt:lpstr>
      <vt:lpstr>3. contemporary LESSONS –   Ireland and the eurozone</vt:lpstr>
      <vt:lpstr>3. contemporary LESSONS –   SCOTLAND</vt:lpstr>
      <vt:lpstr>3. contemporary LESSONS –   ired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Ireland’s Role in a Post Ukraine EU</dc:title>
  <dc:creator>Eoin Drea</dc:creator>
  <cp:lastModifiedBy>Eoin Drea</cp:lastModifiedBy>
  <cp:revision>55</cp:revision>
  <cp:lastPrinted>2022-06-07T08:53:08Z</cp:lastPrinted>
  <dcterms:created xsi:type="dcterms:W3CDTF">2022-04-05T09:33:01Z</dcterms:created>
  <dcterms:modified xsi:type="dcterms:W3CDTF">2022-06-07T09:33:19Z</dcterms:modified>
</cp:coreProperties>
</file>