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68" r:id="rId1"/>
  </p:sldMasterIdLst>
  <p:notesMasterIdLst>
    <p:notesMasterId r:id="rId8"/>
  </p:notesMasterIdLst>
  <p:sldIdLst>
    <p:sldId id="263" r:id="rId2"/>
    <p:sldId id="275" r:id="rId3"/>
    <p:sldId id="274" r:id="rId4"/>
    <p:sldId id="273" r:id="rId5"/>
    <p:sldId id="272" r:id="rId6"/>
    <p:sldId id="262" r:id="rId7"/>
  </p:sldIdLst>
  <p:sldSz cx="12192000" cy="6858000"/>
  <p:notesSz cx="6858000" cy="9144000"/>
  <p:defaultTextStyle>
    <a:defPPr>
      <a:defRPr lang="en-GB"/>
    </a:defPPr>
    <a:lvl1pPr algn="l" defTabSz="685855" rtl="0" fontAlgn="base">
      <a:spcBef>
        <a:spcPct val="0"/>
      </a:spcBef>
      <a:spcAft>
        <a:spcPct val="0"/>
      </a:spcAft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685855" indent="-99724" algn="l" defTabSz="685855" rtl="0" fontAlgn="base">
      <a:spcBef>
        <a:spcPct val="0"/>
      </a:spcBef>
      <a:spcAft>
        <a:spcPct val="0"/>
      </a:spcAft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1373744" indent="-201483" algn="l" defTabSz="685855" rtl="0" fontAlgn="base">
      <a:spcBef>
        <a:spcPct val="0"/>
      </a:spcBef>
      <a:spcAft>
        <a:spcPct val="0"/>
      </a:spcAft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2061633" indent="-303242" algn="l" defTabSz="685855" rtl="0" fontAlgn="base">
      <a:spcBef>
        <a:spcPct val="0"/>
      </a:spcBef>
      <a:spcAft>
        <a:spcPct val="0"/>
      </a:spcAft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2749522" indent="-405000" algn="l" defTabSz="685855" rtl="0" fontAlgn="base">
      <a:spcBef>
        <a:spcPct val="0"/>
      </a:spcBef>
      <a:spcAft>
        <a:spcPct val="0"/>
      </a:spcAft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930652" algn="l" defTabSz="1172261" rtl="0" eaLnBrk="1" latinLnBrk="0" hangingPunct="1"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3516782" algn="l" defTabSz="1172261" rtl="0" eaLnBrk="1" latinLnBrk="0" hangingPunct="1"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4102913" algn="l" defTabSz="1172261" rtl="0" eaLnBrk="1" latinLnBrk="0" hangingPunct="1"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4689043" algn="l" defTabSz="1172261" rtl="0" eaLnBrk="1" latinLnBrk="0" hangingPunct="1">
      <a:defRPr sz="2692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C8D0"/>
    <a:srgbClr val="0085AC"/>
    <a:srgbClr val="4D4D4F"/>
    <a:srgbClr val="F2B93C"/>
    <a:srgbClr val="102C68"/>
    <a:srgbClr val="000000"/>
    <a:srgbClr val="122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47"/>
    <p:restoredTop sz="96327"/>
  </p:normalViewPr>
  <p:slideViewPr>
    <p:cSldViewPr snapToGrid="0" snapToObjects="1" showGuides="1">
      <p:cViewPr varScale="1">
        <p:scale>
          <a:sx n="75" d="100"/>
          <a:sy n="75" d="100"/>
        </p:scale>
        <p:origin x="44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AB626-3D1F-D341-9C29-7D006BE9A4EB}" type="datetimeFigureOut">
              <a:rPr lang="en-GB" smtClean="0"/>
              <a:t>30/06/2022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A45E1-421D-C54F-AB1B-25A3C542C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04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1pPr>
    <a:lvl2pPr marL="586130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2pPr>
    <a:lvl3pPr marL="1172261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3pPr>
    <a:lvl4pPr marL="1758391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4pPr>
    <a:lvl5pPr marL="2344522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5pPr>
    <a:lvl6pPr marL="2930652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6pPr>
    <a:lvl7pPr marL="3516782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7pPr>
    <a:lvl8pPr marL="4102913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8pPr>
    <a:lvl9pPr marL="4689043" algn="l" defTabSz="1172261" rtl="0" eaLnBrk="1" latinLnBrk="0" hangingPunct="1">
      <a:defRPr sz="15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102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B1F377-8D2F-744C-A8FC-EA2519C89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13" y="1476686"/>
            <a:ext cx="5375547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9D782DB1-EE36-D24D-83DA-AA37AEB587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3385" y="2198929"/>
            <a:ext cx="5375275" cy="860425"/>
          </a:xfrm>
          <a:prstGeom prst="rect">
            <a:avLst/>
          </a:prstGeom>
        </p:spPr>
        <p:txBody>
          <a:bodyPr lIns="0" tIns="0" rIns="0" bIns="0"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E6578"/>
              </a:buClr>
              <a:buSzPct val="100000"/>
              <a:buFont typeface="Arial" charset="0"/>
              <a:buNone/>
              <a:tabLst/>
              <a:defRPr b="0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E6578"/>
              </a:buClr>
              <a:buSzPct val="100000"/>
              <a:buFont typeface="Arial" charset="0"/>
              <a:buNone/>
              <a:tabLst/>
              <a:defRPr/>
            </a:pPr>
            <a:r>
              <a:rPr lang="en-GB" sz="2000" b="0" i="0" dirty="0">
                <a:latin typeface="Montserrat" pitchFamily="2" charset="77"/>
              </a:rPr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0E91A51B-F334-284F-9319-A56DED199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9772" y="5618207"/>
            <a:ext cx="17526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8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B1F377-8D2F-744C-A8FC-EA2519C89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9D782DB1-EE36-D24D-83DA-AA37AEB587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0725" y="2160000"/>
            <a:ext cx="10460038" cy="3530740"/>
          </a:xfrm>
          <a:prstGeom prst="rect">
            <a:avLst/>
          </a:prstGeom>
        </p:spPr>
        <p:txBody>
          <a:bodyPr lIns="0" tIns="0" rIns="0" bIns="0"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E6578"/>
              </a:buClr>
              <a:buSzPct val="100000"/>
              <a:buFont typeface="Arial" charset="0"/>
              <a:buNone/>
              <a:tabLst/>
              <a:defRPr b="0" i="0">
                <a:solidFill>
                  <a:srgbClr val="4D4D4F"/>
                </a:solidFill>
                <a:latin typeface="Source Sans Pro" panose="020B0503030403020204" pitchFamily="34" charset="77"/>
              </a:defRPr>
            </a:lvl1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E6578"/>
              </a:buClr>
              <a:buSzPct val="100000"/>
              <a:buFont typeface="Arial" charset="0"/>
              <a:buNone/>
              <a:tabLst/>
              <a:defRPr/>
            </a:pPr>
            <a:r>
              <a:rPr lang="en-GB" sz="2000" b="0" i="0" dirty="0">
                <a:latin typeface="Montserrat" pitchFamily="2" charset="77"/>
              </a:rPr>
              <a:t>Click to add intro text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xmlns="" id="{E06F433D-12C4-1E41-8BF0-3C18F7428C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 bwMode="auto">
          <a:xfrm>
            <a:off x="266803" y="6300786"/>
            <a:ext cx="929254" cy="49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37951CAC-D460-BF45-854B-4CD083E2F7A5}"/>
              </a:ext>
            </a:extLst>
          </p:cNvPr>
          <p:cNvCxnSpPr/>
          <p:nvPr userDrawn="1"/>
        </p:nvCxnSpPr>
        <p:spPr>
          <a:xfrm>
            <a:off x="370886" y="6224658"/>
            <a:ext cx="11448000" cy="0"/>
          </a:xfrm>
          <a:prstGeom prst="line">
            <a:avLst/>
          </a:prstGeom>
          <a:ln w="12700">
            <a:solidFill>
              <a:srgbClr val="0085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6EB2BE98-B0A2-0E4F-9470-E9551B01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2475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20000" y="2160000"/>
            <a:ext cx="7289769" cy="3750939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defRPr sz="2000" b="0" i="0">
                <a:solidFill>
                  <a:srgbClr val="4D4D4F"/>
                </a:solidFill>
                <a:latin typeface="Source Sans Pro" panose="020B0503030403020204" pitchFamily="34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20000" y="1260000"/>
            <a:ext cx="7286740" cy="697738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defRPr sz="2800" b="1" i="0">
                <a:solidFill>
                  <a:srgbClr val="102C68"/>
                </a:solidFill>
                <a:latin typeface="Montserrat" pitchFamily="2" charset="77"/>
                <a:cs typeface="Open Sans Light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0F8BB2B4-A9DD-EB4E-8DDE-8DCEC33CE8B6}"/>
              </a:ext>
            </a:extLst>
          </p:cNvPr>
          <p:cNvCxnSpPr/>
          <p:nvPr userDrawn="1"/>
        </p:nvCxnSpPr>
        <p:spPr>
          <a:xfrm>
            <a:off x="370886" y="6224658"/>
            <a:ext cx="11448000" cy="0"/>
          </a:xfrm>
          <a:prstGeom prst="line">
            <a:avLst/>
          </a:prstGeom>
          <a:ln w="12700">
            <a:solidFill>
              <a:srgbClr val="0085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0567EF16-2797-D945-B839-DEC5F1DA7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xmlns="" id="{B70196C4-B88F-7143-BEE9-CE55759F3D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 bwMode="auto">
          <a:xfrm>
            <a:off x="266803" y="6300786"/>
            <a:ext cx="929254" cy="49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44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20001" y="2160000"/>
            <a:ext cx="5190943" cy="3750939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defRPr sz="2000" b="0" i="0" baseline="0">
                <a:solidFill>
                  <a:srgbClr val="4D4D4F"/>
                </a:solidFill>
                <a:latin typeface="Source Sans Pro" panose="020B0503030403020204" pitchFamily="34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3pPr>
              <a:defRPr sz="2000" b="0" i="0" baseline="0">
                <a:solidFill>
                  <a:srgbClr val="4D4D4F"/>
                </a:solidFill>
                <a:latin typeface="Source Sans Pro" panose="020B0503030403020204" pitchFamily="34" charset="77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2"/>
            <a:r>
              <a:rPr lang="en-GB" dirty="0"/>
              <a:t>Bullets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20000" y="1260000"/>
            <a:ext cx="7286740" cy="697738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defRPr sz="2800" b="1" i="0">
                <a:solidFill>
                  <a:srgbClr val="102C68"/>
                </a:solidFill>
                <a:latin typeface="Montserrat" pitchFamily="2" charset="77"/>
                <a:cs typeface="Open Sans Light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DCF27E75-4979-F943-9243-0585C4065B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81056" y="2166997"/>
            <a:ext cx="5190943" cy="3750939"/>
          </a:xfrm>
          <a:prstGeom prst="rect">
            <a:avLst/>
          </a:prstGeom>
        </p:spPr>
        <p:txBody>
          <a:bodyPr lIns="0" tIns="0" rIns="0" bIns="0"/>
          <a:lstStyle>
            <a:lvl1pPr>
              <a:defRPr baseline="0">
                <a:solidFill>
                  <a:srgbClr val="4D4D4F"/>
                </a:solidFill>
                <a:latin typeface="Source Sans Pro" panose="020B0503030403020204" pitchFamily="34" charset="77"/>
              </a:defRPr>
            </a:lvl1pPr>
          </a:lstStyle>
          <a:p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D690CD74-C0DB-714E-AF59-84C81FD56ED6}"/>
              </a:ext>
            </a:extLst>
          </p:cNvPr>
          <p:cNvCxnSpPr/>
          <p:nvPr userDrawn="1"/>
        </p:nvCxnSpPr>
        <p:spPr>
          <a:xfrm>
            <a:off x="370886" y="6224658"/>
            <a:ext cx="11448000" cy="0"/>
          </a:xfrm>
          <a:prstGeom prst="line">
            <a:avLst/>
          </a:prstGeom>
          <a:ln w="12700">
            <a:solidFill>
              <a:srgbClr val="0085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C4F4060C-5933-B34E-8A42-45552F1026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 bwMode="auto">
          <a:xfrm>
            <a:off x="266803" y="6300786"/>
            <a:ext cx="929254" cy="49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007FFDD-1E6A-5A45-BD72-70AA59EE602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60419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19E2CE60-0154-EB4D-9778-A6BFF5A5AFF8}"/>
              </a:ext>
            </a:extLst>
          </p:cNvPr>
          <p:cNvCxnSpPr/>
          <p:nvPr userDrawn="1"/>
        </p:nvCxnSpPr>
        <p:spPr>
          <a:xfrm>
            <a:off x="370886" y="6224658"/>
            <a:ext cx="11448000" cy="0"/>
          </a:xfrm>
          <a:prstGeom prst="line">
            <a:avLst/>
          </a:prstGeom>
          <a:ln w="12700">
            <a:solidFill>
              <a:srgbClr val="0085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B1CD971-0AF6-5F43-88E3-C2EBE662ABD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xmlns="" id="{70B89F33-D160-0A45-BB8F-D29D893A88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 bwMode="auto">
          <a:xfrm>
            <a:off x="266803" y="6300786"/>
            <a:ext cx="929254" cy="49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220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102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0E91A51B-F334-284F-9319-A56DED199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20335" y="5530268"/>
            <a:ext cx="1489610" cy="7987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5E177D7-0DB4-564D-82E2-51E749FDA9E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1582" y="6486916"/>
            <a:ext cx="96888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defTabSz="1122363" eaLnBrk="0" hangingPunct="0"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1122363" eaLnBrk="0" hangingPunct="0"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1122363" eaLnBrk="0" hangingPunct="0"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1122363" eaLnBrk="0" hangingPunct="0"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1122363" eaLnBrk="0" hangingPunct="0"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1122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1122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1122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1122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US" altLang="en-US" sz="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© </a:t>
            </a:r>
            <a:r>
              <a:rPr lang="en-GB" altLang="en-US" sz="800" b="0" i="1" dirty="0" err="1">
                <a:solidFill>
                  <a:schemeClr val="bg1"/>
                </a:solidFill>
                <a:latin typeface="Source Sans Pro" panose="020B050303040302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eabh</a:t>
            </a:r>
            <a:r>
              <a:rPr lang="en-GB" altLang="en-US" sz="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2022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732DE0-F6C5-BE41-B286-9507625FCFEB}"/>
              </a:ext>
            </a:extLst>
          </p:cNvPr>
          <p:cNvSpPr txBox="1"/>
          <p:nvPr userDrawn="1"/>
        </p:nvSpPr>
        <p:spPr>
          <a:xfrm>
            <a:off x="601582" y="5578775"/>
            <a:ext cx="2324354" cy="7987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rtl="0">
              <a:spcBef>
                <a:spcPts val="0"/>
              </a:spcBef>
              <a:spcAft>
                <a:spcPts val="400"/>
              </a:spcAft>
            </a:pPr>
            <a:r>
              <a:rPr lang="en-GB" sz="1200" b="1" i="0" u="none" strike="noStrike" kern="1200" baseline="0" dirty="0">
                <a:solidFill>
                  <a:srgbClr val="FFFFFF"/>
                </a:solidFill>
                <a:latin typeface="Source Sans Pro Semibold" panose="020B0503030403020204" pitchFamily="34" charset="77"/>
              </a:rPr>
              <a:t>Address</a:t>
            </a:r>
          </a:p>
          <a:p>
            <a:pPr rtl="0">
              <a:spcBef>
                <a:spcPts val="0"/>
              </a:spcBef>
              <a:spcAft>
                <a:spcPts val="600"/>
              </a:spcAft>
            </a:pPr>
            <a:r>
              <a:rPr lang="en-GB" sz="1200" b="0" i="0" u="none" strike="noStrike" kern="1200" baseline="0" dirty="0" err="1">
                <a:solidFill>
                  <a:srgbClr val="FFFFFF"/>
                </a:solidFill>
                <a:latin typeface="Source Sans Pro" panose="020B0503030403020204" pitchFamily="34" charset="77"/>
              </a:rPr>
              <a:t>Hanauer</a:t>
            </a: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 </a:t>
            </a:r>
            <a:r>
              <a:rPr lang="en-GB" sz="1200" b="0" i="0" u="none" strike="noStrike" kern="1200" baseline="0" dirty="0" err="1">
                <a:solidFill>
                  <a:srgbClr val="FFFFFF"/>
                </a:solidFill>
                <a:latin typeface="Source Sans Pro" panose="020B0503030403020204" pitchFamily="34" charset="77"/>
              </a:rPr>
              <a:t>Landstrasse</a:t>
            </a: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 126-128</a:t>
            </a:r>
            <a:b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</a:b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60314 Frankfurt am Main, Germany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F9219D6-5222-3E43-8226-FEA480D3ADCA}"/>
              </a:ext>
            </a:extLst>
          </p:cNvPr>
          <p:cNvSpPr txBox="1"/>
          <p:nvPr userDrawn="1"/>
        </p:nvSpPr>
        <p:spPr>
          <a:xfrm>
            <a:off x="5455440" y="5578775"/>
            <a:ext cx="2027828" cy="10312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rtl="0">
              <a:spcBef>
                <a:spcPts val="0"/>
              </a:spcBef>
              <a:spcAft>
                <a:spcPts val="400"/>
              </a:spcAft>
            </a:pPr>
            <a:r>
              <a:rPr lang="en-GB" sz="1200" b="1" i="0" u="none" strike="noStrike" kern="1200" baseline="0" dirty="0">
                <a:solidFill>
                  <a:srgbClr val="FFFFFF"/>
                </a:solidFill>
                <a:latin typeface="Source Sans Pro Semibold" panose="020B0503030403020204" pitchFamily="34" charset="77"/>
              </a:rPr>
              <a:t>Social</a:t>
            </a:r>
          </a:p>
          <a:p>
            <a:pPr rtl="0">
              <a:spcBef>
                <a:spcPts val="0"/>
              </a:spcBef>
              <a:spcAft>
                <a:spcPts val="600"/>
              </a:spcAft>
            </a:pP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@</a:t>
            </a:r>
            <a:r>
              <a:rPr lang="en-GB" sz="1200" b="0" i="0" u="none" strike="noStrike" kern="1200" baseline="0" dirty="0" err="1">
                <a:solidFill>
                  <a:srgbClr val="FFFFFF"/>
                </a:solidFill>
                <a:latin typeface="Source Sans Pro" panose="020B0503030403020204" pitchFamily="34" charset="77"/>
              </a:rPr>
              <a:t>bankinghistory</a:t>
            </a: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/>
            </a:r>
            <a:b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</a:b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@FinanceHistory1</a:t>
            </a:r>
          </a:p>
          <a:p>
            <a:pPr rtl="0">
              <a:spcBef>
                <a:spcPts val="0"/>
              </a:spcBef>
              <a:spcAft>
                <a:spcPts val="600"/>
              </a:spcAft>
            </a:pPr>
            <a:endParaRPr lang="en-GB" sz="1200" b="0" i="0" u="none" strike="noStrike" kern="1200" baseline="0" dirty="0">
              <a:solidFill>
                <a:srgbClr val="FFFFFF"/>
              </a:solidFill>
              <a:latin typeface="Source Sans Pro" panose="020B0503030403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BCDD6E5-DF73-F24A-BB0E-F1305D65F9FF}"/>
              </a:ext>
            </a:extLst>
          </p:cNvPr>
          <p:cNvSpPr txBox="1"/>
          <p:nvPr userDrawn="1"/>
        </p:nvSpPr>
        <p:spPr>
          <a:xfrm>
            <a:off x="7227266" y="5578775"/>
            <a:ext cx="2234450" cy="7987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rtl="0">
              <a:spcBef>
                <a:spcPts val="0"/>
              </a:spcBef>
              <a:spcAft>
                <a:spcPts val="400"/>
              </a:spcAft>
            </a:pPr>
            <a:r>
              <a:rPr lang="en-GB" sz="1200" b="1" i="0" u="none" strike="noStrike" kern="1200" baseline="0" dirty="0">
                <a:solidFill>
                  <a:srgbClr val="FFFFFF"/>
                </a:solidFill>
                <a:latin typeface="Source Sans Pro Semibold" panose="020B0503030403020204" pitchFamily="34" charset="77"/>
              </a:rPr>
              <a:t>Web</a:t>
            </a:r>
            <a:endParaRPr lang="en-GB" sz="1200" b="0" i="0" u="none" strike="noStrike" kern="1200" baseline="0" dirty="0">
              <a:solidFill>
                <a:srgbClr val="FFFFFF"/>
              </a:solidFill>
              <a:latin typeface="Source Sans Pro" panose="020B0503030403020204" pitchFamily="34" charset="77"/>
            </a:endParaRPr>
          </a:p>
          <a:p>
            <a:pPr marL="0" marR="0" lvl="0" indent="0" algn="l" defTabSz="68585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 dirty="0" err="1">
                <a:solidFill>
                  <a:srgbClr val="FFFFFF"/>
                </a:solidFill>
                <a:latin typeface="Source Sans Pro" panose="020B0503030403020204" pitchFamily="34" charset="77"/>
              </a:rPr>
              <a:t>bankinghistory.org</a:t>
            </a: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/>
            </a:r>
            <a:b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</a:br>
            <a:r>
              <a:rPr lang="en-GB" sz="1200" b="0" i="0" u="none" strike="noStrike" kern="1200" baseline="0" dirty="0" err="1">
                <a:solidFill>
                  <a:srgbClr val="FFFFFF"/>
                </a:solidFill>
                <a:latin typeface="Source Sans Pro" panose="020B0503030403020204" pitchFamily="34" charset="77"/>
              </a:rPr>
              <a:t>linkedin.com</a:t>
            </a: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/company/</a:t>
            </a:r>
            <a:r>
              <a:rPr lang="en-GB" sz="1200" b="0" i="0" u="none" strike="noStrike" kern="1200" baseline="0" dirty="0" err="1">
                <a:solidFill>
                  <a:srgbClr val="FFFFFF"/>
                </a:solidFill>
                <a:latin typeface="Source Sans Pro" panose="020B0503030403020204" pitchFamily="34" charset="77"/>
              </a:rPr>
              <a:t>eabh</a:t>
            </a: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/</a:t>
            </a:r>
          </a:p>
          <a:p>
            <a:pPr marL="0" marR="0" lvl="0" indent="0" algn="l" defTabSz="68585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kern="1200" baseline="0" dirty="0">
              <a:solidFill>
                <a:srgbClr val="FFFFFF"/>
              </a:solidFill>
              <a:latin typeface="Source Sans Pro" panose="020B0503030403020204" pitchFamily="34" charset="77"/>
            </a:endParaRPr>
          </a:p>
          <a:p>
            <a:pPr rtl="0">
              <a:spcBef>
                <a:spcPts val="0"/>
              </a:spcBef>
              <a:spcAft>
                <a:spcPts val="600"/>
              </a:spcAft>
            </a:pP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/>
            </a:r>
            <a:b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</a:br>
            <a:endParaRPr lang="en-GB" sz="1200" b="0" i="0" u="none" strike="noStrike" kern="1200" baseline="0" dirty="0">
              <a:solidFill>
                <a:srgbClr val="FFFFFF"/>
              </a:solidFill>
              <a:latin typeface="Source Sans Pro" panose="020B0503030403020204" pitchFamily="34" charset="77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0A8889E7-9E43-A749-BA09-F8D2191F1143}"/>
              </a:ext>
            </a:extLst>
          </p:cNvPr>
          <p:cNvCxnSpPr>
            <a:cxnSpLocks/>
          </p:cNvCxnSpPr>
          <p:nvPr userDrawn="1"/>
        </p:nvCxnSpPr>
        <p:spPr>
          <a:xfrm>
            <a:off x="495742" y="5581993"/>
            <a:ext cx="0" cy="612000"/>
          </a:xfrm>
          <a:prstGeom prst="line">
            <a:avLst/>
          </a:prstGeom>
          <a:ln w="12700">
            <a:solidFill>
              <a:srgbClr val="65C8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DF8E9062-27D4-4F4C-BA0F-FD826A828CFE}"/>
              </a:ext>
            </a:extLst>
          </p:cNvPr>
          <p:cNvCxnSpPr>
            <a:cxnSpLocks/>
          </p:cNvCxnSpPr>
          <p:nvPr userDrawn="1"/>
        </p:nvCxnSpPr>
        <p:spPr>
          <a:xfrm>
            <a:off x="5355057" y="5581993"/>
            <a:ext cx="0" cy="612000"/>
          </a:xfrm>
          <a:prstGeom prst="line">
            <a:avLst/>
          </a:prstGeom>
          <a:ln w="12700">
            <a:solidFill>
              <a:srgbClr val="65C8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EECB8F9-8287-0F42-B43B-6C2442461AFF}"/>
              </a:ext>
            </a:extLst>
          </p:cNvPr>
          <p:cNvSpPr txBox="1"/>
          <p:nvPr userDrawn="1"/>
        </p:nvSpPr>
        <p:spPr>
          <a:xfrm>
            <a:off x="3475016" y="5578775"/>
            <a:ext cx="1413200" cy="616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rtl="0">
              <a:spcBef>
                <a:spcPts val="0"/>
              </a:spcBef>
              <a:spcAft>
                <a:spcPts val="400"/>
              </a:spcAft>
            </a:pPr>
            <a:r>
              <a:rPr lang="en-GB" sz="1200" b="1" i="0" u="none" strike="noStrike" kern="1200" baseline="0" dirty="0">
                <a:solidFill>
                  <a:srgbClr val="FFFFFF"/>
                </a:solidFill>
                <a:latin typeface="Source Sans Pro Semibold" panose="020B0503030403020204" pitchFamily="34" charset="77"/>
              </a:rPr>
              <a:t>Tel</a:t>
            </a: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 </a:t>
            </a:r>
          </a:p>
          <a:p>
            <a:pPr rtl="0">
              <a:spcBef>
                <a:spcPts val="0"/>
              </a:spcBef>
              <a:spcAft>
                <a:spcPts val="600"/>
              </a:spcAft>
            </a:pP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+49 69 36 50 84 650</a:t>
            </a:r>
            <a:b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</a:br>
            <a: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  <a:t>+44 7468 422105</a:t>
            </a:r>
            <a:br>
              <a:rPr lang="en-GB" sz="1200" b="0" i="0" u="none" strike="noStrike" kern="1200" baseline="0" dirty="0">
                <a:solidFill>
                  <a:srgbClr val="FFFFFF"/>
                </a:solidFill>
                <a:latin typeface="Source Sans Pro" panose="020B0503030403020204" pitchFamily="34" charset="77"/>
              </a:rPr>
            </a:br>
            <a:endParaRPr lang="en-GB" sz="1200" b="0" i="0" u="none" strike="noStrike" kern="1200" baseline="0" dirty="0">
              <a:solidFill>
                <a:srgbClr val="FFFFFF"/>
              </a:solidFill>
              <a:latin typeface="Source Sans Pro" panose="020B0503030403020204" pitchFamily="34" charset="77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B6E9980A-9B33-E942-98D0-B3C6B85FA497}"/>
              </a:ext>
            </a:extLst>
          </p:cNvPr>
          <p:cNvCxnSpPr>
            <a:cxnSpLocks/>
          </p:cNvCxnSpPr>
          <p:nvPr userDrawn="1"/>
        </p:nvCxnSpPr>
        <p:spPr>
          <a:xfrm>
            <a:off x="3369176" y="5581993"/>
            <a:ext cx="0" cy="612000"/>
          </a:xfrm>
          <a:prstGeom prst="line">
            <a:avLst/>
          </a:prstGeom>
          <a:ln w="12700">
            <a:solidFill>
              <a:srgbClr val="65C8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273219CA-1B03-6B4B-95BB-38CC8B395700}"/>
              </a:ext>
            </a:extLst>
          </p:cNvPr>
          <p:cNvCxnSpPr>
            <a:cxnSpLocks/>
          </p:cNvCxnSpPr>
          <p:nvPr userDrawn="1"/>
        </p:nvCxnSpPr>
        <p:spPr>
          <a:xfrm>
            <a:off x="7131198" y="5581992"/>
            <a:ext cx="0" cy="612000"/>
          </a:xfrm>
          <a:prstGeom prst="line">
            <a:avLst/>
          </a:prstGeom>
          <a:ln w="12700">
            <a:solidFill>
              <a:srgbClr val="65C8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90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720000" y="1260000"/>
            <a:ext cx="1046056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73618" y="1125856"/>
            <a:ext cx="11008783" cy="48729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E6578"/>
              </a:buClr>
              <a:buSzPct val="100000"/>
              <a:buFont typeface="Arial" pitchFamily="34" charset="0"/>
              <a:defRPr sz="2000" kern="1200">
                <a:solidFill>
                  <a:srgbClr val="5E6578"/>
                </a:solidFill>
                <a:latin typeface="Open Sans Semibold"/>
                <a:ea typeface="MS PGothic" pitchFamily="34" charset="-128"/>
                <a:cs typeface="Open Sans Semibold"/>
              </a:defRPr>
            </a:lvl1pPr>
            <a:lvl2pPr marL="0" indent="-17938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A49A"/>
              </a:buClr>
              <a:buSzPct val="75000"/>
              <a:buFont typeface="Open Sans Light" panose="020B0306030504020204" pitchFamily="34" charset="0"/>
              <a:buChar char="–"/>
              <a:defRPr sz="2000" kern="1200">
                <a:solidFill>
                  <a:srgbClr val="5E6578"/>
                </a:solidFill>
                <a:latin typeface="Open Sans Light"/>
                <a:ea typeface="Open Sans" panose="020B0606030504020204" pitchFamily="34" charset="0"/>
                <a:cs typeface="Open Sans Light"/>
              </a:defRPr>
            </a:lvl2pPr>
            <a:lvl3pPr marL="358775" indent="-179388" algn="l" rtl="0" eaLnBrk="0" fontAlgn="base" hangingPunct="0">
              <a:spcBef>
                <a:spcPts val="500"/>
              </a:spcBef>
              <a:spcAft>
                <a:spcPts val="600"/>
              </a:spcAft>
              <a:buClr>
                <a:srgbClr val="00A49A"/>
              </a:buClr>
              <a:buSzPct val="75000"/>
              <a:buFont typeface="Arial" pitchFamily="34" charset="0"/>
              <a:buChar char="•"/>
              <a:defRPr sz="1600" kern="1200">
                <a:solidFill>
                  <a:srgbClr val="5E6578"/>
                </a:solidFill>
                <a:latin typeface="Open Sans Light"/>
                <a:ea typeface="Open Sans" panose="020B0606030504020204" pitchFamily="34" charset="0"/>
                <a:cs typeface="Open Sans Light"/>
              </a:defRPr>
            </a:lvl3pPr>
            <a:lvl4pPr marL="1079500" indent="-358775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A49A"/>
              </a:buClr>
              <a:buSzPct val="80000"/>
              <a:buFont typeface="Wingdings" pitchFamily="2" charset="2"/>
              <a:buChar char="§"/>
              <a:defRPr sz="1600" kern="1200">
                <a:solidFill>
                  <a:srgbClr val="5E657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rgbClr val="004990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en-US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E9CDD08-26CA-264E-A58C-7AA641CDE475}"/>
              </a:ext>
            </a:extLst>
          </p:cNvPr>
          <p:cNvSpPr/>
          <p:nvPr userDrawn="1"/>
        </p:nvSpPr>
        <p:spPr>
          <a:xfrm>
            <a:off x="0" y="0"/>
            <a:ext cx="12192000" cy="186417"/>
          </a:xfrm>
          <a:prstGeom prst="rect">
            <a:avLst/>
          </a:prstGeom>
          <a:solidFill>
            <a:srgbClr val="102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xmlns="" id="{E23DF125-8E03-3849-8ED8-BA82C5D7A79D}"/>
              </a:ext>
            </a:extLst>
          </p:cNvPr>
          <p:cNvSpPr txBox="1">
            <a:spLocks/>
          </p:cNvSpPr>
          <p:nvPr userDrawn="1"/>
        </p:nvSpPr>
        <p:spPr>
          <a:xfrm>
            <a:off x="6905792" y="287491"/>
            <a:ext cx="4950549" cy="187404"/>
          </a:xfrm>
          <a:prstGeom prst="rect">
            <a:avLst/>
          </a:prstGeom>
        </p:spPr>
        <p:txBody>
          <a:bodyPr lIns="0" tIns="0" rIns="0" bIns="0"/>
          <a:lstStyle>
            <a:lvl1pPr marL="342900" indent="-342900" algn="r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5E6578"/>
              </a:buClr>
              <a:buSzPct val="100000"/>
              <a:buFont typeface="Arial" charset="0"/>
              <a:defRPr lang="en-GB" sz="1000" b="0" i="0" kern="1200" smtClean="0">
                <a:solidFill>
                  <a:srgbClr val="4D4D4F"/>
                </a:solidFill>
                <a:effectLst/>
                <a:latin typeface="Source Sans Pro" panose="020B0503030403020204" pitchFamily="34" charset="77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indent="-179388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A49A"/>
              </a:buClr>
              <a:buSzPct val="75000"/>
              <a:buFont typeface="Arial" charset="0"/>
              <a:buChar char="•"/>
              <a:defRPr sz="2000" kern="1200">
                <a:solidFill>
                  <a:srgbClr val="5E6578"/>
                </a:solidFill>
                <a:latin typeface="Open Sans Light"/>
                <a:ea typeface="Open Sans" panose="020B0606030504020204" pitchFamily="34" charset="0"/>
                <a:cs typeface="Open Sans Light"/>
              </a:defRPr>
            </a:lvl2pPr>
            <a:lvl3pPr marL="358775" indent="-179388" algn="l" rtl="0" eaLnBrk="1" fontAlgn="base" hangingPunct="1">
              <a:spcBef>
                <a:spcPts val="500"/>
              </a:spcBef>
              <a:spcAft>
                <a:spcPts val="600"/>
              </a:spcAft>
              <a:buClr>
                <a:srgbClr val="00A49A"/>
              </a:buClr>
              <a:buSzPct val="75000"/>
              <a:buFont typeface="Arial" charset="0"/>
              <a:buChar char="•"/>
              <a:defRPr sz="1600" kern="1200">
                <a:solidFill>
                  <a:srgbClr val="5E6578"/>
                </a:solidFill>
                <a:latin typeface="Open Sans Light"/>
                <a:ea typeface="Open Sans" panose="020B0606030504020204" pitchFamily="34" charset="0"/>
                <a:cs typeface="Open Sans Light"/>
              </a:defRPr>
            </a:lvl3pPr>
            <a:lvl4pPr marL="1079500" indent="-358775" algn="l" rtl="0" eaLnBrk="1" fontAlgn="base" hangingPunct="1">
              <a:spcBef>
                <a:spcPts val="25"/>
              </a:spcBef>
              <a:spcAft>
                <a:spcPct val="0"/>
              </a:spcAft>
              <a:buClr>
                <a:srgbClr val="00A49A"/>
              </a:buClr>
              <a:buSzPct val="80000"/>
              <a:buFont typeface="Wingdings" pitchFamily="2" charset="2"/>
              <a:buChar char="§"/>
              <a:defRPr sz="1600" kern="1200">
                <a:solidFill>
                  <a:srgbClr val="5E657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rgbClr val="004990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GB" sz="900" dirty="0">
                <a:solidFill>
                  <a:srgbClr val="64C7CF"/>
                </a:solidFill>
              </a:rPr>
              <a:t>The European Association for Banking and Financial History (</a:t>
            </a:r>
            <a:r>
              <a:rPr lang="en-GB" sz="900" i="1" dirty="0">
                <a:solidFill>
                  <a:srgbClr val="64C7CF"/>
                </a:solidFill>
              </a:rPr>
              <a:t>eabh</a:t>
            </a:r>
            <a:r>
              <a:rPr lang="en-GB" sz="900" dirty="0">
                <a:solidFill>
                  <a:srgbClr val="64C7CF"/>
                </a:solidFill>
              </a:rPr>
              <a:t>) </a:t>
            </a:r>
            <a:r>
              <a:rPr lang="en-GB" sz="900" dirty="0" err="1">
                <a:solidFill>
                  <a:srgbClr val="64C7CF"/>
                </a:solidFill>
              </a:rPr>
              <a:t>e.V</a:t>
            </a:r>
            <a:r>
              <a:rPr lang="en-GB" sz="900" dirty="0">
                <a:solidFill>
                  <a:srgbClr val="64C7CF"/>
                </a:solidFill>
              </a:rPr>
              <a:t>.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xmlns="" id="{EFFCAC7E-4C7A-4442-A639-9657FFC52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0375" y="6359338"/>
            <a:ext cx="448447" cy="27278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 b="1" i="0" baseline="0">
                <a:solidFill>
                  <a:srgbClr val="0085AC"/>
                </a:solidFill>
                <a:latin typeface="Montserrat" pitchFamily="2" charset="77"/>
                <a:cs typeface="Open Sans" pitchFamily="34" charset="0"/>
              </a:defRPr>
            </a:lvl1pPr>
          </a:lstStyle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1" r:id="rId2"/>
    <p:sldLayoutId id="2147484036" r:id="rId3"/>
    <p:sldLayoutId id="2147484039" r:id="rId4"/>
    <p:sldLayoutId id="2147484038" r:id="rId5"/>
    <p:sldLayoutId id="2147484043" r:id="rId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0" kern="1200" spc="-50" baseline="0">
          <a:solidFill>
            <a:srgbClr val="102C68"/>
          </a:solidFill>
          <a:latin typeface="Montserrat" pitchFamily="2" charset="77"/>
          <a:ea typeface="MS PGothic" pitchFamily="34" charset="-128"/>
          <a:cs typeface="Open Sans Light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A49A"/>
          </a:solidFill>
          <a:latin typeface="Open Sans Light" pitchFamily="34" charset="0"/>
          <a:ea typeface="MS PGothic" pitchFamily="34" charset="-128"/>
          <a:cs typeface="Open Sans Ligh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A49A"/>
          </a:solidFill>
          <a:latin typeface="Open Sans Light" pitchFamily="34" charset="0"/>
          <a:ea typeface="MS PGothic" pitchFamily="34" charset="-128"/>
          <a:cs typeface="Open Sans Ligh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A49A"/>
          </a:solidFill>
          <a:latin typeface="Open Sans Light" pitchFamily="34" charset="0"/>
          <a:ea typeface="MS PGothic" pitchFamily="34" charset="-128"/>
          <a:cs typeface="Open Sans Ligh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A49A"/>
          </a:solidFill>
          <a:latin typeface="Open Sans Light" pitchFamily="34" charset="0"/>
          <a:ea typeface="MS PGothic" pitchFamily="34" charset="-128"/>
          <a:cs typeface="Open Sans Ligh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B0F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B0F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B0F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B0F0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E6578"/>
        </a:buClr>
        <a:buSzPct val="100000"/>
        <a:buFont typeface="Arial" charset="0"/>
        <a:defRPr sz="2000" kern="1200">
          <a:solidFill>
            <a:srgbClr val="5E6578"/>
          </a:solidFill>
          <a:latin typeface="Open Sans Semibold"/>
          <a:ea typeface="MS PGothic" pitchFamily="34" charset="-128"/>
          <a:cs typeface="Open Sans Semibold"/>
        </a:defRPr>
      </a:lvl1pPr>
      <a:lvl2pPr indent="-179388" algn="l" rtl="0" eaLnBrk="1" fontAlgn="base" hangingPunct="1">
        <a:spcBef>
          <a:spcPts val="500"/>
        </a:spcBef>
        <a:spcAft>
          <a:spcPct val="0"/>
        </a:spcAft>
        <a:buClr>
          <a:srgbClr val="00A49A"/>
        </a:buClr>
        <a:buSzPct val="75000"/>
        <a:buFont typeface="Arial" charset="0"/>
        <a:buChar char="•"/>
        <a:defRPr sz="2000" kern="1200">
          <a:solidFill>
            <a:srgbClr val="5E6578"/>
          </a:solidFill>
          <a:latin typeface="Open Sans Light"/>
          <a:ea typeface="Open Sans" panose="020B0606030504020204" pitchFamily="34" charset="0"/>
          <a:cs typeface="Open Sans Light"/>
        </a:defRPr>
      </a:lvl2pPr>
      <a:lvl3pPr marL="358775" indent="-179388" algn="l" rtl="0" eaLnBrk="1" fontAlgn="base" hangingPunct="1">
        <a:spcBef>
          <a:spcPts val="500"/>
        </a:spcBef>
        <a:spcAft>
          <a:spcPts val="600"/>
        </a:spcAft>
        <a:buClr>
          <a:srgbClr val="00A49A"/>
        </a:buClr>
        <a:buSzPct val="75000"/>
        <a:buFont typeface="Arial" charset="0"/>
        <a:buChar char="•"/>
        <a:defRPr sz="1600" kern="1200">
          <a:solidFill>
            <a:srgbClr val="5E6578"/>
          </a:solidFill>
          <a:latin typeface="Open Sans Light"/>
          <a:ea typeface="Open Sans" panose="020B0606030504020204" pitchFamily="34" charset="0"/>
          <a:cs typeface="Open Sans Light"/>
        </a:defRPr>
      </a:lvl3pPr>
      <a:lvl4pPr marL="1079500" indent="-358775" algn="l" rtl="0" eaLnBrk="1" fontAlgn="base" hangingPunct="1">
        <a:spcBef>
          <a:spcPts val="25"/>
        </a:spcBef>
        <a:spcAft>
          <a:spcPct val="0"/>
        </a:spcAft>
        <a:buClr>
          <a:srgbClr val="00A49A"/>
        </a:buClr>
        <a:buSzPct val="80000"/>
        <a:buFont typeface="Wingdings" pitchFamily="2" charset="2"/>
        <a:buChar char="§"/>
        <a:defRPr sz="1600" kern="1200">
          <a:solidFill>
            <a:srgbClr val="5E657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rgbClr val="004990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75FB4F-CD99-BE44-B459-E6CE115DB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3182" y="2813518"/>
            <a:ext cx="6923581" cy="457200"/>
          </a:xfrm>
        </p:spPr>
        <p:txBody>
          <a:bodyPr/>
          <a:lstStyle/>
          <a:p>
            <a:pPr algn="ctr"/>
            <a:r>
              <a:rPr lang="de-DE" sz="3600" dirty="0" err="1"/>
              <a:t>Monetary</a:t>
            </a:r>
            <a:r>
              <a:rPr lang="de-DE" sz="3600" dirty="0"/>
              <a:t> </a:t>
            </a:r>
            <a:r>
              <a:rPr lang="de-DE" sz="3600" dirty="0" err="1"/>
              <a:t>unions</a:t>
            </a:r>
            <a:r>
              <a:rPr lang="de-DE" sz="3600" dirty="0"/>
              <a:t> in </a:t>
            </a:r>
            <a:r>
              <a:rPr lang="de-DE" sz="3600" dirty="0" err="1"/>
              <a:t>history</a:t>
            </a:r>
            <a:r>
              <a:rPr lang="de-DE" dirty="0"/>
              <a:t/>
            </a:r>
            <a:br>
              <a:rPr lang="de-DE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26910A-926A-A049-A917-D93B6DC34C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08358" y="4003614"/>
            <a:ext cx="5375275" cy="1479176"/>
          </a:xfrm>
        </p:spPr>
        <p:txBody>
          <a:bodyPr/>
          <a:lstStyle/>
          <a:p>
            <a:pPr algn="ctr"/>
            <a:r>
              <a:rPr lang="en-US" sz="1600" dirty="0"/>
              <a:t>A financial history conference</a:t>
            </a:r>
            <a:endParaRPr lang="de-DE" sz="1600" dirty="0"/>
          </a:p>
          <a:p>
            <a:pPr algn="ctr"/>
            <a:r>
              <a:rPr lang="en-GB" sz="1400" dirty="0"/>
              <a:t>1 July 2022 </a:t>
            </a:r>
            <a:endParaRPr lang="de-DE" sz="1400" dirty="0"/>
          </a:p>
          <a:p>
            <a:pPr algn="ctr"/>
            <a:r>
              <a:rPr lang="de-DE" sz="1400" dirty="0"/>
              <a:t>Sofia, </a:t>
            </a:r>
            <a:r>
              <a:rPr lang="de-DE" sz="1400" dirty="0" err="1"/>
              <a:t>Bulgaria</a:t>
            </a:r>
            <a:endParaRPr lang="de-DE" sz="1400" dirty="0"/>
          </a:p>
          <a:p>
            <a:r>
              <a:rPr lang="en-US" sz="1600" dirty="0"/>
              <a:t> </a:t>
            </a:r>
            <a:endParaRPr lang="de-DE" sz="1600" dirty="0"/>
          </a:p>
          <a:p>
            <a:pPr algn="ctr"/>
            <a:r>
              <a:rPr lang="en-US" sz="1400" dirty="0"/>
              <a:t>Jointly </a:t>
            </a:r>
            <a:r>
              <a:rPr lang="en-US" sz="1400" dirty="0" err="1"/>
              <a:t>organised</a:t>
            </a:r>
            <a:r>
              <a:rPr lang="en-US" sz="1400" dirty="0"/>
              <a:t> by</a:t>
            </a:r>
            <a:endParaRPr lang="de-DE" sz="1400" dirty="0"/>
          </a:p>
          <a:p>
            <a:pPr algn="ctr"/>
            <a:r>
              <a:rPr lang="en-US" sz="1400" dirty="0"/>
              <a:t>The Bulgarian National Bank (BNB) </a:t>
            </a:r>
            <a:endParaRPr lang="de-DE" sz="1400" dirty="0"/>
          </a:p>
          <a:p>
            <a:pPr algn="ctr"/>
            <a:r>
              <a:rPr lang="en-US" sz="1400" dirty="0"/>
              <a:t>and </a:t>
            </a:r>
            <a:r>
              <a:rPr lang="en-US" sz="1400" i="1" dirty="0" err="1"/>
              <a:t>eabh</a:t>
            </a:r>
            <a:r>
              <a:rPr lang="en-US" sz="1400" dirty="0"/>
              <a:t> (The European Association for Banking and Financial History </a:t>
            </a:r>
            <a:r>
              <a:rPr lang="en-US" sz="1400" dirty="0" err="1"/>
              <a:t>e.V.</a:t>
            </a:r>
            <a:r>
              <a:rPr lang="en-US" sz="1400" dirty="0"/>
              <a:t>)</a:t>
            </a:r>
            <a:endParaRPr lang="de-DE" sz="14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8CAEF106-116A-4E66-7F85-497786A14726}"/>
              </a:ext>
            </a:extLst>
          </p:cNvPr>
          <p:cNvSpPr txBox="1">
            <a:spLocks/>
          </p:cNvSpPr>
          <p:nvPr/>
        </p:nvSpPr>
        <p:spPr>
          <a:xfrm>
            <a:off x="3408358" y="1056155"/>
            <a:ext cx="5375275" cy="1024467"/>
          </a:xfrm>
          <a:prstGeom prst="rect">
            <a:avLst/>
          </a:prstGeom>
        </p:spPr>
        <p:txBody>
          <a:bodyPr lIns="0" tIns="0" rIns="0" bIns="0"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E6578"/>
              </a:buClr>
              <a:buSzPct val="100000"/>
              <a:buFont typeface="Arial" charset="0"/>
              <a:buNone/>
              <a:tabLst/>
              <a:defRPr sz="2000" b="0" i="0" kern="1200">
                <a:solidFill>
                  <a:schemeClr val="bg1"/>
                </a:solidFill>
                <a:latin typeface="Montserrat" pitchFamily="2" charset="77"/>
                <a:ea typeface="MS PGothic" pitchFamily="34" charset="-128"/>
                <a:cs typeface="Open Sans Semibold"/>
              </a:defRPr>
            </a:lvl1pPr>
            <a:lvl2pPr indent="-179388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A49A"/>
              </a:buClr>
              <a:buSzPct val="75000"/>
              <a:buFont typeface="Arial" charset="0"/>
              <a:buChar char="•"/>
              <a:defRPr sz="2000" kern="1200">
                <a:solidFill>
                  <a:srgbClr val="5E6578"/>
                </a:solidFill>
                <a:latin typeface="Open Sans Light"/>
                <a:ea typeface="Open Sans" panose="020B0606030504020204" pitchFamily="34" charset="0"/>
                <a:cs typeface="Open Sans Light"/>
              </a:defRPr>
            </a:lvl2pPr>
            <a:lvl3pPr marL="358775" indent="-179388" algn="l" rtl="0" eaLnBrk="1" fontAlgn="base" hangingPunct="1">
              <a:spcBef>
                <a:spcPts val="500"/>
              </a:spcBef>
              <a:spcAft>
                <a:spcPts val="600"/>
              </a:spcAft>
              <a:buClr>
                <a:srgbClr val="00A49A"/>
              </a:buClr>
              <a:buSzPct val="75000"/>
              <a:buFont typeface="Arial" charset="0"/>
              <a:buChar char="•"/>
              <a:defRPr sz="1600" kern="1200">
                <a:solidFill>
                  <a:srgbClr val="5E6578"/>
                </a:solidFill>
                <a:latin typeface="Open Sans Light"/>
                <a:ea typeface="Open Sans" panose="020B0606030504020204" pitchFamily="34" charset="0"/>
                <a:cs typeface="Open Sans Light"/>
              </a:defRPr>
            </a:lvl3pPr>
            <a:lvl4pPr marL="1079500" indent="-358775" algn="l" rtl="0" eaLnBrk="1" fontAlgn="base" hangingPunct="1">
              <a:spcBef>
                <a:spcPts val="25"/>
              </a:spcBef>
              <a:spcAft>
                <a:spcPct val="0"/>
              </a:spcAft>
              <a:buClr>
                <a:srgbClr val="00A49A"/>
              </a:buClr>
              <a:buSzPct val="80000"/>
              <a:buFont typeface="Wingdings" pitchFamily="2" charset="2"/>
              <a:buChar char="§"/>
              <a:defRPr sz="1600" kern="1200">
                <a:solidFill>
                  <a:srgbClr val="5E657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rgbClr val="004990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800" dirty="0"/>
          </a:p>
          <a:p>
            <a:pPr algn="ctr"/>
            <a:r>
              <a:rPr lang="en-GB" sz="3200" b="1" dirty="0"/>
              <a:t>Hugo </a:t>
            </a:r>
            <a:r>
              <a:rPr lang="en-GB" sz="3200" b="1" dirty="0" err="1"/>
              <a:t>Bänziger</a:t>
            </a:r>
            <a:endParaRPr lang="en-GB" sz="3200" b="1" dirty="0"/>
          </a:p>
          <a:p>
            <a:pPr algn="ctr"/>
            <a:r>
              <a:rPr lang="en-GB" sz="320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41945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48119B-7BD3-5E4D-B1CB-A0DC9661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87D4E2-D7FE-AB49-83B3-6D8409F0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2</a:t>
            </a:fld>
            <a:endParaRPr lang="en-GB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1DF227A1-D591-76EF-2F0A-F3DEC9600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236" y="649833"/>
            <a:ext cx="9278471" cy="460165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xmlns="" id="{05FF2057-F1E1-09B0-8D42-7ABF424C11D6}"/>
              </a:ext>
            </a:extLst>
          </p:cNvPr>
          <p:cNvSpPr txBox="1"/>
          <p:nvPr/>
        </p:nvSpPr>
        <p:spPr>
          <a:xfrm>
            <a:off x="3181805" y="5690740"/>
            <a:ext cx="5828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90% Au, 10% Cu; 5.807 g net gold</a:t>
            </a:r>
          </a:p>
        </p:txBody>
      </p:sp>
    </p:spTree>
    <p:extLst>
      <p:ext uri="{BB962C8B-B14F-4D97-AF65-F5344CB8AC3E}">
        <p14:creationId xmlns:p14="http://schemas.microsoft.com/office/powerpoint/2010/main" val="1715938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48119B-7BD3-5E4D-B1CB-A0DC9661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87D4E2-D7FE-AB49-83B3-6D8409F0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3</a:t>
            </a:fld>
            <a:endParaRPr lang="en-GB" alt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60BF5315-2117-505A-21EA-7A711DD113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7" t="5896" r="3364" b="2608"/>
          <a:stretch/>
        </p:blipFill>
        <p:spPr>
          <a:xfrm>
            <a:off x="1143000" y="577355"/>
            <a:ext cx="9906000" cy="502064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xmlns="" id="{E42C079B-739A-746B-359D-FF53BDD272AA}"/>
              </a:ext>
            </a:extLst>
          </p:cNvPr>
          <p:cNvSpPr txBox="1"/>
          <p:nvPr/>
        </p:nvSpPr>
        <p:spPr>
          <a:xfrm>
            <a:off x="3181805" y="5598000"/>
            <a:ext cx="5828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90% Au, 10% Cu; 5.807 g net gold</a:t>
            </a:r>
          </a:p>
        </p:txBody>
      </p:sp>
    </p:spTree>
    <p:extLst>
      <p:ext uri="{BB962C8B-B14F-4D97-AF65-F5344CB8AC3E}">
        <p14:creationId xmlns:p14="http://schemas.microsoft.com/office/powerpoint/2010/main" val="3406719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48119B-7BD3-5E4D-B1CB-A0DC9661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87D4E2-D7FE-AB49-83B3-6D8409F0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4</a:t>
            </a:fld>
            <a:endParaRPr lang="en-GB" alt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D787673F-8212-E7FA-B5C7-9ED256C2E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988" y="678704"/>
            <a:ext cx="8996083" cy="535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3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48119B-7BD3-5E4D-B1CB-A0DC9661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87D4E2-D7FE-AB49-83B3-6D8409F0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97B35-DE3D-4CE3-859C-963D9B3C0045}" type="slidenum">
              <a:rPr lang="en-GB" altLang="en-US" smtClean="0"/>
              <a:pPr>
                <a:defRPr/>
              </a:pPr>
              <a:t>5</a:t>
            </a:fld>
            <a:endParaRPr lang="en-GB" alt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5D4957F2-6DD6-7C0B-AE60-9865FF37A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976" y="650804"/>
            <a:ext cx="5446060" cy="542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44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96886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Voyager">
      <a:dk1>
        <a:srgbClr val="5E6578"/>
      </a:dk1>
      <a:lt1>
        <a:sysClr val="window" lastClr="FFFFFF"/>
      </a:lt1>
      <a:dk2>
        <a:srgbClr val="5E6578"/>
      </a:dk2>
      <a:lt2>
        <a:srgbClr val="EEECE1"/>
      </a:lt2>
      <a:accent1>
        <a:srgbClr val="5E6578"/>
      </a:accent1>
      <a:accent2>
        <a:srgbClr val="00A49A"/>
      </a:accent2>
      <a:accent3>
        <a:srgbClr val="6E587F"/>
      </a:accent3>
      <a:accent4>
        <a:srgbClr val="00B4E4"/>
      </a:accent4>
      <a:accent5>
        <a:srgbClr val="914E72"/>
      </a:accent5>
      <a:accent6>
        <a:srgbClr val="E56849"/>
      </a:accent6>
      <a:hlink>
        <a:srgbClr val="E19F37"/>
      </a:hlink>
      <a:folHlink>
        <a:srgbClr val="E19F3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45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MS PGothic</vt:lpstr>
      <vt:lpstr>Arial</vt:lpstr>
      <vt:lpstr>Calibri</vt:lpstr>
      <vt:lpstr>Montserrat</vt:lpstr>
      <vt:lpstr>Open Sans</vt:lpstr>
      <vt:lpstr>Open Sans Light</vt:lpstr>
      <vt:lpstr>Open Sans Semibold</vt:lpstr>
      <vt:lpstr>Source Sans Pro</vt:lpstr>
      <vt:lpstr>Source Sans Pro Semibold</vt:lpstr>
      <vt:lpstr>Wingdings</vt:lpstr>
      <vt:lpstr>Default Theme</vt:lpstr>
      <vt:lpstr>Monetary unions in history </vt:lpstr>
      <vt:lpstr> </vt:lpstr>
      <vt:lpstr> </vt:lpstr>
      <vt:lpstr> </vt:lpstr>
      <vt:lpstr>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McBurney</dc:creator>
  <cp:lastModifiedBy>DD</cp:lastModifiedBy>
  <cp:revision>23</cp:revision>
  <dcterms:created xsi:type="dcterms:W3CDTF">2021-07-19T11:45:35Z</dcterms:created>
  <dcterms:modified xsi:type="dcterms:W3CDTF">2022-06-30T14:32:48Z</dcterms:modified>
</cp:coreProperties>
</file>