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8" r:id="rId2"/>
    <p:sldId id="349" r:id="rId3"/>
    <p:sldId id="366" r:id="rId4"/>
    <p:sldId id="370" r:id="rId5"/>
    <p:sldId id="371" r:id="rId6"/>
    <p:sldId id="372" r:id="rId7"/>
    <p:sldId id="374" r:id="rId8"/>
    <p:sldId id="378" r:id="rId9"/>
    <p:sldId id="327" r:id="rId10"/>
    <p:sldId id="330" r:id="rId11"/>
    <p:sldId id="328" r:id="rId12"/>
    <p:sldId id="375" r:id="rId13"/>
    <p:sldId id="306" r:id="rId14"/>
    <p:sldId id="296" r:id="rId15"/>
    <p:sldId id="263" r:id="rId16"/>
    <p:sldId id="314" r:id="rId17"/>
    <p:sldId id="304" r:id="rId18"/>
  </p:sldIdLst>
  <p:sldSz cx="9144000" cy="5143500" type="screen16x9"/>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5E"/>
    <a:srgbClr val="014260"/>
    <a:srgbClr val="193553"/>
    <a:srgbClr val="F59C00"/>
    <a:srgbClr val="E4013A"/>
    <a:srgbClr val="51822F"/>
    <a:srgbClr val="0081B1"/>
    <a:srgbClr val="0993D1"/>
    <a:srgbClr val="0D2C5A"/>
    <a:srgbClr val="EFE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51" autoAdjust="0"/>
  </p:normalViewPr>
  <p:slideViewPr>
    <p:cSldViewPr>
      <p:cViewPr varScale="1">
        <p:scale>
          <a:sx n="146" d="100"/>
          <a:sy n="146" d="100"/>
        </p:scale>
        <p:origin x="552" y="1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766"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8EFDBDB-5AA7-4A90-B2F6-99BC9E663D82}" type="datetimeFigureOut">
              <a:rPr lang="de-DE" smtClean="0"/>
              <a:pPr/>
              <a:t>27.06.2022</a:t>
            </a:fld>
            <a:endParaRPr lang="de-DE"/>
          </a:p>
        </p:txBody>
      </p:sp>
      <p:sp>
        <p:nvSpPr>
          <p:cNvPr id="4" name="Folienbildplatzhalt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FB9D7C0D-EF4E-4C29-871B-D1B2EF9E5DDF}" type="slidenum">
              <a:rPr lang="de-DE" smtClean="0"/>
              <a:pPr/>
              <a:t>‹Nr.›</a:t>
            </a:fld>
            <a:endParaRPr lang="de-DE"/>
          </a:p>
        </p:txBody>
      </p:sp>
    </p:spTree>
    <p:extLst>
      <p:ext uri="{BB962C8B-B14F-4D97-AF65-F5344CB8AC3E}">
        <p14:creationId xmlns:p14="http://schemas.microsoft.com/office/powerpoint/2010/main" val="3568064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10" name="Foliennummernplatzhalter 5"/>
          <p:cNvSpPr txBox="1">
            <a:spLocks/>
          </p:cNvSpPr>
          <p:nvPr userDrawn="1"/>
        </p:nvSpPr>
        <p:spPr>
          <a:xfrm>
            <a:off x="7236296" y="4767263"/>
            <a:ext cx="1479108" cy="273844"/>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extLst>
      <p:ext uri="{BB962C8B-B14F-4D97-AF65-F5344CB8AC3E}">
        <p14:creationId xmlns:p14="http://schemas.microsoft.com/office/powerpoint/2010/main" val="1947888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hteck 12"/>
          <p:cNvSpPr/>
          <p:nvPr userDrawn="1"/>
        </p:nvSpPr>
        <p:spPr>
          <a:xfrm>
            <a:off x="0" y="0"/>
            <a:ext cx="9144000" cy="10595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928662" y="1553758"/>
            <a:ext cx="7715304" cy="1017992"/>
          </a:xfrm>
          <a:prstGeom prst="rect">
            <a:avLst/>
          </a:prstGeom>
          <a:noFill/>
          <a:ln>
            <a:noFill/>
          </a:ln>
        </p:spPr>
        <p:txBody>
          <a:bodyPr vert="horz" lIns="91440" tIns="45720" rIns="91440" bIns="45720" rtlCol="0" anchor="ctr">
            <a:normAutofit/>
          </a:bodyPr>
          <a:lstStyle/>
          <a:p>
            <a:r>
              <a:rPr lang="de-DE" dirty="0" smtClean="0"/>
              <a:t/>
            </a:r>
            <a:br>
              <a:rPr lang="de-DE" dirty="0" smtClean="0"/>
            </a:br>
            <a:r>
              <a:rPr lang="de-DE" dirty="0" smtClean="0"/>
              <a:t/>
            </a:r>
            <a:br>
              <a:rPr lang="de-DE" dirty="0" smtClean="0"/>
            </a:br>
            <a:r>
              <a:rPr lang="de-DE" dirty="0" smtClean="0"/>
              <a:t/>
            </a:r>
            <a:br>
              <a:rPr lang="de-DE" dirty="0" smtClean="0"/>
            </a:br>
            <a:r>
              <a:rPr lang="de-DE" dirty="0" smtClean="0"/>
              <a:t>Titel</a:t>
            </a:r>
            <a:br>
              <a:rPr lang="de-DE" dirty="0" smtClean="0"/>
            </a:br>
            <a:endParaRPr lang="de-DE" dirty="0"/>
          </a:p>
        </p:txBody>
      </p:sp>
      <p:sp>
        <p:nvSpPr>
          <p:cNvPr id="3" name="Textplatzhalter 2"/>
          <p:cNvSpPr>
            <a:spLocks noGrp="1"/>
          </p:cNvSpPr>
          <p:nvPr>
            <p:ph type="body" idx="1"/>
          </p:nvPr>
        </p:nvSpPr>
        <p:spPr>
          <a:xfrm>
            <a:off x="928662" y="2839643"/>
            <a:ext cx="7715304" cy="1553777"/>
          </a:xfrm>
          <a:prstGeom prst="rect">
            <a:avLst/>
          </a:prstGeom>
          <a:solidFill>
            <a:schemeClr val="bg1"/>
          </a:solidFill>
        </p:spPr>
        <p:txBody>
          <a:bodyPr vert="horz" lIns="91440" tIns="45720" rIns="91440" bIns="45720" rtlCol="0">
            <a:normAutofit/>
          </a:bodyPr>
          <a:lstStyle/>
          <a:p>
            <a:pPr lvl="0"/>
            <a:r>
              <a:rPr lang="de-DE" dirty="0" smtClean="0"/>
              <a:t>Topic</a:t>
            </a:r>
            <a:endParaRPr lang="de-DE" dirty="0"/>
          </a:p>
        </p:txBody>
      </p:sp>
      <p:sp>
        <p:nvSpPr>
          <p:cNvPr id="8" name="Datumsplatzhalter 3"/>
          <p:cNvSpPr txBox="1">
            <a:spLocks/>
          </p:cNvSpPr>
          <p:nvPr userDrawn="1"/>
        </p:nvSpPr>
        <p:spPr>
          <a:xfrm>
            <a:off x="857224" y="4767263"/>
            <a:ext cx="1357322" cy="273844"/>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schemeClr val="tx1">
                  <a:tint val="75000"/>
                </a:schemeClr>
              </a:solidFill>
              <a:effectLst/>
              <a:uLnTx/>
              <a:uFillTx/>
              <a:latin typeface="Verdana" pitchFamily="34" charset="0"/>
              <a:ea typeface="+mn-ea"/>
              <a:cs typeface="+mn-cs"/>
            </a:endParaRPr>
          </a:p>
        </p:txBody>
      </p:sp>
      <p:sp>
        <p:nvSpPr>
          <p:cNvPr id="10" name="Foliennummernplatzhalter 5"/>
          <p:cNvSpPr txBox="1">
            <a:spLocks/>
          </p:cNvSpPr>
          <p:nvPr userDrawn="1"/>
        </p:nvSpPr>
        <p:spPr>
          <a:xfrm>
            <a:off x="7236296" y="4767263"/>
            <a:ext cx="1479108" cy="273844"/>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schemeClr val="tx1">
                  <a:tint val="75000"/>
                </a:schemeClr>
              </a:solidFill>
              <a:effectLst/>
              <a:uLnTx/>
              <a:uFillTx/>
              <a:latin typeface="Verdana" pitchFamily="34" charset="0"/>
              <a:ea typeface="+mn-ea"/>
              <a:cs typeface="+mn-cs"/>
            </a:endParaRPr>
          </a:p>
        </p:txBody>
      </p:sp>
      <p:sp>
        <p:nvSpPr>
          <p:cNvPr id="19" name="Rechteck 18"/>
          <p:cNvSpPr/>
          <p:nvPr userDrawn="1"/>
        </p:nvSpPr>
        <p:spPr>
          <a:xfrm>
            <a:off x="0" y="5006579"/>
            <a:ext cx="9144000" cy="136922"/>
          </a:xfrm>
          <a:prstGeom prst="rect">
            <a:avLst/>
          </a:prstGeom>
          <a:solidFill>
            <a:srgbClr val="193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202782"/>
            <a:ext cx="1945103" cy="856800"/>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Lst>
  <p:timing>
    <p:tnLst>
      <p:par>
        <p:cTn id="1" dur="indefinite" restart="never" nodeType="tmRoot"/>
      </p:par>
    </p:tnLst>
  </p:timing>
  <p:hf sldNum="0" hdr="0" ftr="0" dt="0"/>
  <p:txStyles>
    <p:titleStyle>
      <a:lvl1pPr algn="l" defTabSz="914400" rtl="0" eaLnBrk="1" latinLnBrk="0" hangingPunct="1">
        <a:spcBef>
          <a:spcPct val="0"/>
        </a:spcBef>
        <a:buNone/>
        <a:defRPr sz="24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cstate="print">
            <a:extLst>
              <a:ext uri="{28A0092B-C50C-407E-A947-70E740481C1C}">
                <a14:useLocalDpi xmlns:a14="http://schemas.microsoft.com/office/drawing/2010/main" val="0"/>
              </a:ext>
            </a:extLst>
          </a:blip>
          <a:srcRect l="-360" t="28324" b="31930"/>
          <a:stretch/>
        </p:blipFill>
        <p:spPr>
          <a:xfrm>
            <a:off x="-36512" y="1059582"/>
            <a:ext cx="9180512" cy="2362633"/>
          </a:xfrm>
          <a:prstGeom prst="rect">
            <a:avLst/>
          </a:prstGeom>
        </p:spPr>
      </p:pic>
      <p:sp>
        <p:nvSpPr>
          <p:cNvPr id="3" name="Titel 4"/>
          <p:cNvSpPr txBox="1">
            <a:spLocks/>
          </p:cNvSpPr>
          <p:nvPr/>
        </p:nvSpPr>
        <p:spPr>
          <a:xfrm>
            <a:off x="395536" y="3573045"/>
            <a:ext cx="8568952" cy="1398337"/>
          </a:xfrm>
          <a:prstGeom prst="rect">
            <a:avLst/>
          </a:prstGeom>
        </p:spPr>
        <p:txBody>
          <a:bodyPr>
            <a:noAutofit/>
          </a:bodyPr>
          <a:lstStyle>
            <a:lvl1pPr algn="l" defTabSz="914400" rtl="0" eaLnBrk="1" latinLnBrk="0" hangingPunct="1">
              <a:spcBef>
                <a:spcPct val="0"/>
              </a:spcBef>
              <a:buNone/>
              <a:defRPr sz="2400" b="1" kern="1200">
                <a:solidFill>
                  <a:schemeClr val="tx1"/>
                </a:solidFill>
                <a:latin typeface="Verdana" pitchFamily="34" charset="0"/>
                <a:ea typeface="Verdana" pitchFamily="34" charset="0"/>
                <a:cs typeface="Verdana" pitchFamily="34" charset="0"/>
              </a:defRPr>
            </a:lvl1pPr>
          </a:lstStyle>
          <a:p>
            <a:r>
              <a:rPr lang="en-US" sz="1800" dirty="0">
                <a:solidFill>
                  <a:srgbClr val="00315E"/>
                </a:solidFill>
              </a:rPr>
              <a:t>A </a:t>
            </a:r>
            <a:r>
              <a:rPr lang="en-US" sz="1800" dirty="0" smtClean="0">
                <a:solidFill>
                  <a:srgbClr val="00315E"/>
                </a:solidFill>
              </a:rPr>
              <a:t>Question </a:t>
            </a:r>
            <a:r>
              <a:rPr lang="en-US" sz="1800" dirty="0">
                <a:solidFill>
                  <a:srgbClr val="00315E"/>
                </a:solidFill>
              </a:rPr>
              <a:t>of </a:t>
            </a:r>
            <a:r>
              <a:rPr lang="en-US" sz="1800" dirty="0" smtClean="0">
                <a:solidFill>
                  <a:srgbClr val="00315E"/>
                </a:solidFill>
              </a:rPr>
              <a:t>Sovereignty</a:t>
            </a:r>
            <a:r>
              <a:rPr lang="en-US" sz="1800" dirty="0">
                <a:solidFill>
                  <a:srgbClr val="00315E"/>
                </a:solidFill>
              </a:rPr>
              <a:t>: Great Britain, the European Monetary System and the </a:t>
            </a:r>
            <a:r>
              <a:rPr lang="en-US" sz="1800" dirty="0" smtClean="0">
                <a:solidFill>
                  <a:srgbClr val="00315E"/>
                </a:solidFill>
              </a:rPr>
              <a:t>Formation </a:t>
            </a:r>
            <a:r>
              <a:rPr lang="en-US" sz="1800" dirty="0">
                <a:solidFill>
                  <a:srgbClr val="00315E"/>
                </a:solidFill>
              </a:rPr>
              <a:t>of a European Monetary Union</a:t>
            </a:r>
            <a:endParaRPr lang="de-DE" sz="1800" dirty="0">
              <a:solidFill>
                <a:srgbClr val="00315E"/>
              </a:solidFill>
            </a:endParaRPr>
          </a:p>
        </p:txBody>
      </p:sp>
      <p:sp>
        <p:nvSpPr>
          <p:cNvPr id="4" name="Inhaltsplatzhalter 2"/>
          <p:cNvSpPr txBox="1">
            <a:spLocks/>
          </p:cNvSpPr>
          <p:nvPr/>
        </p:nvSpPr>
        <p:spPr>
          <a:xfrm>
            <a:off x="395536" y="4587974"/>
            <a:ext cx="7960398" cy="383409"/>
          </a:xfrm>
          <a:prstGeom prst="rect">
            <a:avLst/>
          </a:prstGeom>
        </p:spPr>
        <p:txBody>
          <a:bodyPr/>
          <a:lstStyle>
            <a:lvl1pPr marL="342900" indent="-342900" algn="l" defTabSz="914400" rtl="0" eaLnBrk="1" latinLnBrk="0" hangingPunct="1">
              <a:spcBef>
                <a:spcPct val="20000"/>
              </a:spcBef>
              <a:buFont typeface="Arial" pitchFamily="34" charset="0"/>
              <a:buNone/>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GB" sz="1600" dirty="0" smtClean="0">
                <a:solidFill>
                  <a:srgbClr val="002060"/>
                </a:solidFill>
              </a:rPr>
              <a:t>Juliane Clegg, Department of History, University of Potsdam</a:t>
            </a:r>
            <a:endParaRPr lang="en-GB" sz="1600" dirty="0">
              <a:solidFill>
                <a:srgbClr val="002060"/>
              </a:solidFill>
            </a:endParaRPr>
          </a:p>
        </p:txBody>
      </p:sp>
    </p:spTree>
    <p:extLst>
      <p:ext uri="{BB962C8B-B14F-4D97-AF65-F5344CB8AC3E}">
        <p14:creationId xmlns:p14="http://schemas.microsoft.com/office/powerpoint/2010/main" val="1965128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547664" y="4659982"/>
            <a:ext cx="3024336" cy="246221"/>
          </a:xfrm>
          <a:prstGeom prst="rect">
            <a:avLst/>
          </a:prstGeom>
          <a:noFill/>
        </p:spPr>
        <p:txBody>
          <a:bodyPr wrap="square" rtlCol="0">
            <a:spAutoFit/>
          </a:bodyPr>
          <a:lstStyle/>
          <a:p>
            <a:r>
              <a:rPr lang="de-DE" sz="1000" dirty="0" smtClean="0">
                <a:latin typeface="Verdana" panose="020B0604030504040204" pitchFamily="34" charset="0"/>
                <a:ea typeface="Verdana" panose="020B0604030504040204" pitchFamily="34" charset="0"/>
              </a:rPr>
              <a:t>The </a:t>
            </a:r>
            <a:r>
              <a:rPr lang="de-DE" sz="1000" dirty="0" smtClean="0">
                <a:latin typeface="Verdana" panose="020B0604030504040204" pitchFamily="34" charset="0"/>
                <a:ea typeface="Verdana" panose="020B0604030504040204" pitchFamily="34" charset="0"/>
              </a:rPr>
              <a:t>Times, 6.10.1990.</a:t>
            </a:r>
          </a:p>
        </p:txBody>
      </p:sp>
      <p:pic>
        <p:nvPicPr>
          <p:cNvPr id="6" name="Grafik 5"/>
          <p:cNvPicPr>
            <a:picLocks noChangeAspect="1"/>
          </p:cNvPicPr>
          <p:nvPr/>
        </p:nvPicPr>
        <p:blipFill>
          <a:blip r:embed="rId2"/>
          <a:stretch>
            <a:fillRect/>
          </a:stretch>
        </p:blipFill>
        <p:spPr>
          <a:xfrm>
            <a:off x="611560" y="1274947"/>
            <a:ext cx="4752528" cy="32299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Grafik 6"/>
          <p:cNvPicPr>
            <a:picLocks noChangeAspect="1"/>
          </p:cNvPicPr>
          <p:nvPr/>
        </p:nvPicPr>
        <p:blipFill>
          <a:blip r:embed="rId3"/>
          <a:stretch>
            <a:fillRect/>
          </a:stretch>
        </p:blipFill>
        <p:spPr>
          <a:xfrm>
            <a:off x="5868144" y="163051"/>
            <a:ext cx="2613020" cy="43418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feld 7"/>
          <p:cNvSpPr txBox="1"/>
          <p:nvPr/>
        </p:nvSpPr>
        <p:spPr>
          <a:xfrm>
            <a:off x="5868144" y="4659982"/>
            <a:ext cx="2808312" cy="246221"/>
          </a:xfrm>
          <a:prstGeom prst="rect">
            <a:avLst/>
          </a:prstGeom>
          <a:noFill/>
        </p:spPr>
        <p:txBody>
          <a:bodyPr wrap="square" rtlCol="0">
            <a:spAutoFit/>
          </a:bodyPr>
          <a:lstStyle/>
          <a:p>
            <a:r>
              <a:rPr lang="de-DE" sz="1000" dirty="0" smtClean="0">
                <a:latin typeface="Verdana" panose="020B0604030504040204" pitchFamily="34" charset="0"/>
                <a:ea typeface="Verdana" panose="020B0604030504040204" pitchFamily="34" charset="0"/>
              </a:rPr>
              <a:t>The Daily Telegraph, 6.10.1990.</a:t>
            </a:r>
            <a:endParaRPr lang="de-DE" sz="10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205580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288032" y="1203598"/>
            <a:ext cx="3779912" cy="3570208"/>
          </a:xfrm>
          <a:prstGeom prst="rect">
            <a:avLst/>
          </a:prstGeom>
          <a:noFill/>
        </p:spPr>
        <p:txBody>
          <a:bodyPr wrap="square" rtlCol="0">
            <a:spAutoFit/>
          </a:bodyPr>
          <a:lstStyle/>
          <a:p>
            <a:r>
              <a:rPr lang="en-GB" sz="1600" dirty="0" smtClean="0">
                <a:latin typeface="Verdana" panose="020B0604030504040204" pitchFamily="34" charset="0"/>
                <a:ea typeface="Verdana" panose="020B0604030504040204" pitchFamily="34" charset="0"/>
              </a:rPr>
              <a:t>Like snakes and ladders: The political dispute about ERM membership. </a:t>
            </a:r>
          </a:p>
          <a:p>
            <a:endParaRPr lang="en-GB" sz="1600" dirty="0">
              <a:latin typeface="Verdana" panose="020B0604030504040204" pitchFamily="34" charset="0"/>
              <a:ea typeface="Verdana" panose="020B0604030504040204" pitchFamily="34" charset="0"/>
            </a:endParaRPr>
          </a:p>
          <a:p>
            <a:r>
              <a:rPr lang="en-GB" sz="1600" dirty="0" smtClean="0">
                <a:latin typeface="Verdana" panose="020B0604030504040204" pitchFamily="34" charset="0"/>
                <a:ea typeface="Verdana" panose="020B0604030504040204" pitchFamily="34" charset="0"/>
              </a:rPr>
              <a:t>Margaret Thatcher and her economic adviser Alan Walters (bottom right) pleading against entry, Foreign Secretary Geoffrey Howe (top right), Chancellor Nigel Lawson (bottom left) and his successor John Major (top left) advocating British participation.</a:t>
            </a:r>
          </a:p>
          <a:p>
            <a:endParaRPr lang="en-GB" sz="1200" dirty="0" smtClean="0">
              <a:latin typeface="Verdana" panose="020B0604030504040204" pitchFamily="34" charset="0"/>
              <a:ea typeface="Verdana" panose="020B0604030504040204" pitchFamily="34" charset="0"/>
            </a:endParaRPr>
          </a:p>
          <a:p>
            <a:endParaRPr lang="en-GB" sz="1200" dirty="0" smtClean="0">
              <a:latin typeface="Verdana" panose="020B0604030504040204" pitchFamily="34" charset="0"/>
              <a:ea typeface="Verdana" panose="020B0604030504040204" pitchFamily="34" charset="0"/>
            </a:endParaRPr>
          </a:p>
          <a:p>
            <a:r>
              <a:rPr lang="en-GB" sz="1000" dirty="0" smtClean="0">
                <a:latin typeface="Verdana" panose="020B0604030504040204" pitchFamily="34" charset="0"/>
                <a:ea typeface="Verdana" panose="020B0604030504040204" pitchFamily="34" charset="0"/>
              </a:rPr>
              <a:t>Cartoon: The Financial Times, 6.10.1990.</a:t>
            </a:r>
            <a:endParaRPr lang="en-GB" sz="1000" dirty="0" smtClean="0">
              <a:latin typeface="Verdana" panose="020B0604030504040204" pitchFamily="34" charset="0"/>
              <a:ea typeface="Verdana" panose="020B0604030504040204" pitchFamily="34" charset="0"/>
            </a:endParaRPr>
          </a:p>
        </p:txBody>
      </p:sp>
      <p:pic>
        <p:nvPicPr>
          <p:cNvPr id="2" name="Grafik 1"/>
          <p:cNvPicPr>
            <a:picLocks noChangeAspect="1"/>
          </p:cNvPicPr>
          <p:nvPr/>
        </p:nvPicPr>
        <p:blipFill>
          <a:blip r:embed="rId2"/>
          <a:stretch>
            <a:fillRect/>
          </a:stretch>
        </p:blipFill>
        <p:spPr>
          <a:xfrm>
            <a:off x="4067944" y="195486"/>
            <a:ext cx="3816424" cy="4717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69476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1203598"/>
            <a:ext cx="5472608" cy="36484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20865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2"/>
          <p:cNvSpPr txBox="1">
            <a:spLocks/>
          </p:cNvSpPr>
          <p:nvPr/>
        </p:nvSpPr>
        <p:spPr>
          <a:xfrm>
            <a:off x="372023" y="1995686"/>
            <a:ext cx="7704856" cy="2828850"/>
          </a:xfrm>
          <a:prstGeom prst="rect">
            <a:avLst/>
          </a:prstGeom>
        </p:spPr>
        <p:txBody>
          <a:bodyPr/>
          <a:lstStyle>
            <a:lvl1pPr marL="342900" indent="-342900" algn="l" defTabSz="914400" rtl="0" eaLnBrk="1" latinLnBrk="0" hangingPunct="1">
              <a:spcBef>
                <a:spcPct val="20000"/>
              </a:spcBef>
              <a:buFont typeface="Arial" pitchFamily="34" charset="0"/>
              <a:buNone/>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spcBef>
                <a:spcPct val="0"/>
              </a:spcBef>
              <a:spcAft>
                <a:spcPts val="1200"/>
              </a:spcAft>
              <a:buFont typeface="Exo 2"/>
              <a:buAutoNum type="arabicPeriod"/>
            </a:pPr>
            <a:r>
              <a:rPr lang="en-US" altLang="de-DE" sz="1600" dirty="0" smtClean="0">
                <a:solidFill>
                  <a:schemeClr val="tx2"/>
                </a:solidFill>
              </a:rPr>
              <a:t>Emergence </a:t>
            </a:r>
            <a:r>
              <a:rPr lang="en-US" altLang="de-DE" sz="1600" dirty="0">
                <a:solidFill>
                  <a:schemeClr val="tx2"/>
                </a:solidFill>
              </a:rPr>
              <a:t>of a 'halfway house': Britain and the </a:t>
            </a:r>
            <a:r>
              <a:rPr lang="en-US" altLang="de-DE" sz="1600" dirty="0" smtClean="0">
                <a:solidFill>
                  <a:schemeClr val="tx2"/>
                </a:solidFill>
              </a:rPr>
              <a:t>foundation </a:t>
            </a:r>
            <a:r>
              <a:rPr lang="en-US" altLang="de-DE" sz="1600" dirty="0">
                <a:solidFill>
                  <a:schemeClr val="tx2"/>
                </a:solidFill>
              </a:rPr>
              <a:t>of the European Monetary System 1978/79 </a:t>
            </a:r>
            <a:endParaRPr lang="en-US" altLang="de-DE" sz="1600" dirty="0" smtClean="0">
              <a:solidFill>
                <a:schemeClr val="tx2"/>
              </a:solidFill>
            </a:endParaRPr>
          </a:p>
          <a:p>
            <a:pPr marL="457200" indent="-457200">
              <a:spcBef>
                <a:spcPct val="0"/>
              </a:spcBef>
              <a:spcAft>
                <a:spcPts val="1200"/>
              </a:spcAft>
              <a:buFont typeface="Exo 2"/>
              <a:buAutoNum type="arabicPeriod"/>
            </a:pPr>
            <a:r>
              <a:rPr lang="en-US" altLang="de-DE" sz="1600" dirty="0" smtClean="0">
                <a:solidFill>
                  <a:schemeClr val="tx2"/>
                </a:solidFill>
              </a:rPr>
              <a:t>Growing </a:t>
            </a:r>
            <a:r>
              <a:rPr lang="en-US" altLang="de-DE" sz="1600" dirty="0">
                <a:solidFill>
                  <a:schemeClr val="tx2"/>
                </a:solidFill>
              </a:rPr>
              <a:t>pressure for external discipline: </a:t>
            </a:r>
            <a:r>
              <a:rPr lang="en-US" altLang="de-DE" sz="1600" dirty="0" smtClean="0">
                <a:solidFill>
                  <a:schemeClr val="tx2"/>
                </a:solidFill>
              </a:rPr>
              <a:t>The </a:t>
            </a:r>
            <a:r>
              <a:rPr lang="en-US" altLang="de-DE" sz="1600" dirty="0">
                <a:solidFill>
                  <a:schemeClr val="tx2"/>
                </a:solidFill>
              </a:rPr>
              <a:t>Conservatives and the </a:t>
            </a:r>
            <a:r>
              <a:rPr lang="en-US" altLang="de-DE" sz="1600" dirty="0" smtClean="0">
                <a:solidFill>
                  <a:schemeClr val="tx2"/>
                </a:solidFill>
              </a:rPr>
              <a:t>ERM debate from 1985</a:t>
            </a:r>
          </a:p>
          <a:p>
            <a:pPr marL="457200" indent="-457200">
              <a:spcBef>
                <a:spcPct val="0"/>
              </a:spcBef>
              <a:spcAft>
                <a:spcPts val="1200"/>
              </a:spcAft>
              <a:buFont typeface="Exo 2"/>
              <a:buAutoNum type="arabicPeriod"/>
            </a:pPr>
            <a:r>
              <a:rPr lang="en-US" altLang="de-DE" sz="1600" dirty="0" smtClean="0">
                <a:solidFill>
                  <a:schemeClr val="tx2"/>
                </a:solidFill>
              </a:rPr>
              <a:t>Sovereigntist backlash: The perspective of Economic and Monetary Union </a:t>
            </a:r>
            <a:r>
              <a:rPr lang="en-US" altLang="de-DE" sz="1600" dirty="0" smtClean="0">
                <a:solidFill>
                  <a:schemeClr val="tx2"/>
                </a:solidFill>
              </a:rPr>
              <a:t>1988-1992</a:t>
            </a:r>
            <a:endParaRPr lang="en-US" altLang="de-DE" sz="1600" dirty="0" smtClean="0">
              <a:solidFill>
                <a:schemeClr val="tx2"/>
              </a:solidFill>
            </a:endParaRPr>
          </a:p>
        </p:txBody>
      </p:sp>
      <p:sp>
        <p:nvSpPr>
          <p:cNvPr id="3" name="Inhaltsplatzhalter 2"/>
          <p:cNvSpPr txBox="1">
            <a:spLocks/>
          </p:cNvSpPr>
          <p:nvPr/>
        </p:nvSpPr>
        <p:spPr>
          <a:xfrm>
            <a:off x="372023" y="1079839"/>
            <a:ext cx="8748464" cy="720080"/>
          </a:xfrm>
          <a:prstGeom prst="rect">
            <a:avLst/>
          </a:prstGeom>
        </p:spPr>
        <p:txBody>
          <a:bodyPr/>
          <a:lstStyle>
            <a:lvl1pPr marL="342900" indent="-342900" algn="l" defTabSz="914400" rtl="0" eaLnBrk="1" latinLnBrk="0" hangingPunct="1">
              <a:spcBef>
                <a:spcPct val="20000"/>
              </a:spcBef>
              <a:buFont typeface="Arial" pitchFamily="34" charset="0"/>
              <a:buNone/>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ts val="1800"/>
              </a:spcAft>
            </a:pPr>
            <a:r>
              <a:rPr lang="en-GB" altLang="de-DE" sz="3200" b="1" dirty="0" smtClean="0">
                <a:solidFill>
                  <a:schemeClr val="tx2"/>
                </a:solidFill>
              </a:rPr>
              <a:t>Structure</a:t>
            </a:r>
            <a:r>
              <a:rPr lang="de-DE" altLang="de-DE" sz="2800" dirty="0" smtClean="0">
                <a:solidFill>
                  <a:schemeClr val="tx2"/>
                </a:solidFill>
              </a:rPr>
              <a:t> </a:t>
            </a:r>
            <a:endParaRPr lang="de-DE" altLang="de-DE" sz="2800" dirty="0" smtClean="0">
              <a:solidFill>
                <a:schemeClr val="tx2"/>
              </a:solidFill>
            </a:endParaRPr>
          </a:p>
        </p:txBody>
      </p:sp>
    </p:spTree>
    <p:extLst>
      <p:ext uri="{BB962C8B-B14F-4D97-AF65-F5344CB8AC3E}">
        <p14:creationId xmlns:p14="http://schemas.microsoft.com/office/powerpoint/2010/main" val="954083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179512" y="1203598"/>
            <a:ext cx="6480720" cy="36634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feld 4"/>
          <p:cNvSpPr txBox="1"/>
          <p:nvPr/>
        </p:nvSpPr>
        <p:spPr>
          <a:xfrm>
            <a:off x="6804248" y="3205024"/>
            <a:ext cx="2448272" cy="1661993"/>
          </a:xfrm>
          <a:prstGeom prst="rect">
            <a:avLst/>
          </a:prstGeom>
          <a:noFill/>
        </p:spPr>
        <p:txBody>
          <a:bodyPr wrap="square" rtlCol="0">
            <a:spAutoFit/>
          </a:bodyPr>
          <a:lstStyle/>
          <a:p>
            <a:r>
              <a:rPr lang="en-GB" sz="1600" dirty="0" smtClean="0">
                <a:latin typeface="Verdana" panose="020B0604030504040204" pitchFamily="34" charset="0"/>
                <a:ea typeface="Verdana" panose="020B0604030504040204" pitchFamily="34" charset="0"/>
              </a:rPr>
              <a:t>The fiction of monetary sovereignty? Cartoon on sterling’s international power.</a:t>
            </a:r>
          </a:p>
          <a:p>
            <a:endParaRPr lang="en-GB" sz="1200" dirty="0" smtClean="0">
              <a:latin typeface="Verdana" panose="020B0604030504040204" pitchFamily="34" charset="0"/>
              <a:ea typeface="Verdana" panose="020B0604030504040204" pitchFamily="34" charset="0"/>
            </a:endParaRPr>
          </a:p>
          <a:p>
            <a:r>
              <a:rPr lang="en-GB" sz="1000" dirty="0" smtClean="0">
                <a:latin typeface="Verdana" panose="020B0604030504040204" pitchFamily="34" charset="0"/>
                <a:ea typeface="Verdana" panose="020B0604030504040204" pitchFamily="34" charset="0"/>
              </a:rPr>
              <a:t>The Financial Times</a:t>
            </a:r>
            <a:r>
              <a:rPr lang="en-GB" sz="1000" dirty="0">
                <a:latin typeface="Verdana" panose="020B0604030504040204" pitchFamily="34" charset="0"/>
                <a:ea typeface="Verdana" panose="020B0604030504040204" pitchFamily="34" charset="0"/>
              </a:rPr>
              <a:t>, </a:t>
            </a:r>
            <a:r>
              <a:rPr lang="en-GB" sz="1000" dirty="0" smtClean="0">
                <a:latin typeface="Verdana" panose="020B0604030504040204" pitchFamily="34" charset="0"/>
                <a:ea typeface="Verdana" panose="020B0604030504040204" pitchFamily="34" charset="0"/>
              </a:rPr>
              <a:t>July 2020.</a:t>
            </a:r>
            <a:endParaRPr lang="en-GB" sz="10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45624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07504" y="2931790"/>
            <a:ext cx="2448272" cy="1692771"/>
          </a:xfrm>
          <a:prstGeom prst="rect">
            <a:avLst/>
          </a:prstGeom>
          <a:noFill/>
        </p:spPr>
        <p:txBody>
          <a:bodyPr wrap="square" rtlCol="0">
            <a:spAutoFit/>
          </a:bodyPr>
          <a:lstStyle/>
          <a:p>
            <a:r>
              <a:rPr lang="en-US" sz="1600" dirty="0" smtClean="0"/>
              <a:t>Pillars</a:t>
            </a:r>
            <a:r>
              <a:rPr lang="en-US" sz="1600" dirty="0" smtClean="0"/>
              <a:t> </a:t>
            </a:r>
            <a:r>
              <a:rPr lang="en-US" sz="1600" dirty="0" smtClean="0"/>
              <a:t>of the European Monetary System (EMS), </a:t>
            </a:r>
            <a:r>
              <a:rPr lang="en-US" sz="1600" dirty="0" smtClean="0"/>
              <a:t>1978/79.</a:t>
            </a:r>
            <a:endParaRPr lang="en-US" sz="1600" dirty="0" smtClean="0"/>
          </a:p>
          <a:p>
            <a:endParaRPr lang="en-US" sz="1200" dirty="0" smtClean="0"/>
          </a:p>
          <a:p>
            <a:endParaRPr lang="en-US" sz="1200" dirty="0"/>
          </a:p>
          <a:p>
            <a:endParaRPr lang="en-US" sz="1200" dirty="0" smtClean="0"/>
          </a:p>
          <a:p>
            <a:r>
              <a:rPr lang="en-US" sz="1000" dirty="0" smtClean="0"/>
              <a:t>German </a:t>
            </a:r>
            <a:r>
              <a:rPr lang="en-US" sz="1000" dirty="0"/>
              <a:t>cartoonist Peter </a:t>
            </a:r>
            <a:r>
              <a:rPr lang="en-US" sz="1000" dirty="0" smtClean="0"/>
              <a:t>Leger</a:t>
            </a:r>
            <a:r>
              <a:rPr lang="en-US" sz="1000" dirty="0"/>
              <a:t>, </a:t>
            </a:r>
            <a:r>
              <a:rPr lang="en-US" sz="1000" dirty="0" err="1"/>
              <a:t>Süddeutsche</a:t>
            </a:r>
            <a:r>
              <a:rPr lang="en-US" sz="1000" dirty="0"/>
              <a:t> </a:t>
            </a:r>
            <a:r>
              <a:rPr lang="en-US" sz="1000" dirty="0" err="1" smtClean="0"/>
              <a:t>Zeitung</a:t>
            </a:r>
            <a:r>
              <a:rPr lang="en-US" sz="1000" dirty="0" smtClean="0"/>
              <a:t>, </a:t>
            </a:r>
            <a:r>
              <a:rPr lang="en-US" sz="1000" dirty="0" smtClean="0"/>
              <a:t>8.12.1978.</a:t>
            </a:r>
            <a:endParaRPr lang="de-DE" sz="1000" dirty="0" smtClean="0">
              <a:latin typeface="Verdana" panose="020B0604030504040204" pitchFamily="34" charset="0"/>
              <a:ea typeface="Verdana" panose="020B0604030504040204" pitchFamily="34" charset="0"/>
            </a:endParaRPr>
          </a:p>
        </p:txBody>
      </p:sp>
      <p:pic>
        <p:nvPicPr>
          <p:cNvPr id="4" name="Grafik 3"/>
          <p:cNvPicPr>
            <a:picLocks noChangeAspect="1"/>
          </p:cNvPicPr>
          <p:nvPr/>
        </p:nvPicPr>
        <p:blipFill>
          <a:blip r:embed="rId2"/>
          <a:stretch>
            <a:fillRect/>
          </a:stretch>
        </p:blipFill>
        <p:spPr>
          <a:xfrm>
            <a:off x="2555776" y="437404"/>
            <a:ext cx="6120680" cy="4443205"/>
          </a:xfrm>
          <a:prstGeom prst="rect">
            <a:avLst/>
          </a:prstGeom>
        </p:spPr>
      </p:pic>
    </p:spTree>
    <p:extLst>
      <p:ext uri="{BB962C8B-B14F-4D97-AF65-F5344CB8AC3E}">
        <p14:creationId xmlns:p14="http://schemas.microsoft.com/office/powerpoint/2010/main" val="1997149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8"/>
          <p:cNvSpPr txBox="1">
            <a:spLocks noChangeArrowheads="1"/>
          </p:cNvSpPr>
          <p:nvPr/>
        </p:nvSpPr>
        <p:spPr bwMode="auto">
          <a:xfrm>
            <a:off x="1187624" y="4515966"/>
            <a:ext cx="71287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de-DE" sz="1200" dirty="0" smtClean="0">
                <a:latin typeface="Verdana" panose="020B0604030504040204" pitchFamily="34" charset="0"/>
                <a:ea typeface="Verdana" panose="020B0604030504040204" pitchFamily="34" charset="0"/>
              </a:rPr>
              <a:t>Margaret Thatcher (Prime Minister 1979-1990) with Geoffrey Howe (Foreign Secretary 1983-1989) and Nigel Lawson (Chancellor of the Exchequer 1983-1989) in July 1989</a:t>
            </a:r>
            <a:endParaRPr lang="en-US" altLang="de-DE" sz="1200" dirty="0">
              <a:latin typeface="Verdana" panose="020B0604030504040204" pitchFamily="34" charset="0"/>
              <a:ea typeface="Verdana" panose="020B0604030504040204" pitchFamily="34" charset="0"/>
            </a:endParaRPr>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1238983"/>
            <a:ext cx="5825748" cy="32769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82452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3707904" y="189956"/>
            <a:ext cx="2664296" cy="466430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feld 2"/>
          <p:cNvSpPr txBox="1"/>
          <p:nvPr/>
        </p:nvSpPr>
        <p:spPr>
          <a:xfrm>
            <a:off x="251520" y="3795886"/>
            <a:ext cx="3024336" cy="923330"/>
          </a:xfrm>
          <a:prstGeom prst="rect">
            <a:avLst/>
          </a:prstGeom>
          <a:noFill/>
        </p:spPr>
        <p:txBody>
          <a:bodyPr wrap="square" rtlCol="0">
            <a:spAutoFit/>
          </a:bodyPr>
          <a:lstStyle/>
          <a:p>
            <a:r>
              <a:rPr lang="en-US" sz="1600" dirty="0" smtClean="0">
                <a:latin typeface="Verdana" panose="020B0604030504040204" pitchFamily="34" charset="0"/>
                <a:ea typeface="Verdana" panose="020B0604030504040204" pitchFamily="34" charset="0"/>
              </a:rPr>
              <a:t>Monetary developments and targets in the UK</a:t>
            </a:r>
          </a:p>
          <a:p>
            <a:endParaRPr lang="en-US" sz="1200" dirty="0" smtClean="0">
              <a:latin typeface="Verdana" panose="020B0604030504040204" pitchFamily="34" charset="0"/>
              <a:ea typeface="Verdana" panose="020B0604030504040204" pitchFamily="34" charset="0"/>
            </a:endParaRPr>
          </a:p>
          <a:p>
            <a:r>
              <a:rPr lang="de-DE" sz="1000" dirty="0" smtClean="0">
                <a:latin typeface="Verdana" panose="020B0604030504040204" pitchFamily="34" charset="0"/>
                <a:ea typeface="Verdana" panose="020B0604030504040204" pitchFamily="34" charset="0"/>
              </a:rPr>
              <a:t>Bundesbank, </a:t>
            </a:r>
            <a:r>
              <a:rPr lang="de-DE" sz="1000" dirty="0" err="1" smtClean="0">
                <a:latin typeface="Verdana" panose="020B0604030504040204" pitchFamily="34" charset="0"/>
                <a:ea typeface="Verdana" panose="020B0604030504040204" pitchFamily="34" charset="0"/>
              </a:rPr>
              <a:t>monthly</a:t>
            </a:r>
            <a:r>
              <a:rPr lang="de-DE" sz="1000" dirty="0" smtClean="0">
                <a:latin typeface="Verdana" panose="020B0604030504040204" pitchFamily="34" charset="0"/>
                <a:ea typeface="Verdana" panose="020B0604030504040204" pitchFamily="34" charset="0"/>
              </a:rPr>
              <a:t> </a:t>
            </a:r>
            <a:r>
              <a:rPr lang="de-DE" sz="1000" dirty="0" err="1" smtClean="0">
                <a:latin typeface="Verdana" panose="020B0604030504040204" pitchFamily="34" charset="0"/>
                <a:ea typeface="Verdana" panose="020B0604030504040204" pitchFamily="34" charset="0"/>
              </a:rPr>
              <a:t>report</a:t>
            </a:r>
            <a:r>
              <a:rPr lang="de-DE" sz="1000" dirty="0" smtClean="0">
                <a:latin typeface="Verdana" panose="020B0604030504040204" pitchFamily="34" charset="0"/>
                <a:ea typeface="Verdana" panose="020B0604030504040204" pitchFamily="34" charset="0"/>
              </a:rPr>
              <a:t>, </a:t>
            </a:r>
            <a:r>
              <a:rPr lang="de-DE" sz="1000" dirty="0" err="1" smtClean="0">
                <a:latin typeface="Verdana" panose="020B0604030504040204" pitchFamily="34" charset="0"/>
                <a:ea typeface="Verdana" panose="020B0604030504040204" pitchFamily="34" charset="0"/>
              </a:rPr>
              <a:t>January</a:t>
            </a:r>
            <a:r>
              <a:rPr lang="de-DE" sz="1000" dirty="0" smtClean="0">
                <a:latin typeface="Verdana" panose="020B0604030504040204" pitchFamily="34" charset="0"/>
                <a:ea typeface="Verdana" panose="020B0604030504040204" pitchFamily="34" charset="0"/>
              </a:rPr>
              <a:t> 1998</a:t>
            </a:r>
            <a:r>
              <a:rPr lang="de-DE" sz="1000" dirty="0" smtClean="0">
                <a:latin typeface="Verdana" panose="020B0604030504040204" pitchFamily="34" charset="0"/>
                <a:ea typeface="Verdana" panose="020B0604030504040204" pitchFamily="34" charset="0"/>
              </a:rPr>
              <a:t>. </a:t>
            </a:r>
            <a:endParaRPr lang="de-DE" sz="10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0309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2123728" y="339502"/>
            <a:ext cx="5961484" cy="4537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feld 2"/>
          <p:cNvSpPr txBox="1"/>
          <p:nvPr/>
        </p:nvSpPr>
        <p:spPr>
          <a:xfrm>
            <a:off x="107504" y="4045564"/>
            <a:ext cx="1864969" cy="830997"/>
          </a:xfrm>
          <a:prstGeom prst="rect">
            <a:avLst/>
          </a:prstGeom>
          <a:noFill/>
        </p:spPr>
        <p:txBody>
          <a:bodyPr wrap="square" rtlCol="0">
            <a:spAutoFit/>
          </a:bodyPr>
          <a:lstStyle/>
          <a:p>
            <a:r>
              <a:rPr lang="de-DE" sz="1200" dirty="0" smtClean="0">
                <a:latin typeface="Verdana" panose="020B0604030504040204" pitchFamily="34" charset="0"/>
                <a:ea typeface="Verdana" panose="020B0604030504040204" pitchFamily="34" charset="0"/>
              </a:rPr>
              <a:t>DM/</a:t>
            </a:r>
            <a:r>
              <a:rPr lang="de-DE" sz="1200" dirty="0" err="1" smtClean="0">
                <a:latin typeface="Verdana" panose="020B0604030504040204" pitchFamily="34" charset="0"/>
                <a:ea typeface="Verdana" panose="020B0604030504040204" pitchFamily="34" charset="0"/>
              </a:rPr>
              <a:t>pound</a:t>
            </a:r>
            <a:r>
              <a:rPr lang="de-DE" sz="1200" dirty="0" smtClean="0">
                <a:latin typeface="Verdana" panose="020B0604030504040204" pitchFamily="34" charset="0"/>
                <a:ea typeface="Verdana" panose="020B0604030504040204" pitchFamily="34" charset="0"/>
              </a:rPr>
              <a:t> Nominal Exchange Rate</a:t>
            </a:r>
            <a:r>
              <a:rPr lang="de-DE" sz="1200" dirty="0" smtClean="0">
                <a:latin typeface="Verdana" panose="020B0604030504040204" pitchFamily="34" charset="0"/>
                <a:ea typeface="Verdana" panose="020B0604030504040204" pitchFamily="34" charset="0"/>
              </a:rPr>
              <a:t>, Reserve Bank of Austria</a:t>
            </a:r>
            <a:r>
              <a:rPr lang="de-DE" sz="1200" dirty="0" smtClean="0">
                <a:latin typeface="Verdana" panose="020B0604030504040204" pitchFamily="34" charset="0"/>
                <a:ea typeface="Verdana" panose="020B0604030504040204" pitchFamily="34" charset="0"/>
              </a:rPr>
              <a:t>, 1993.</a:t>
            </a:r>
            <a:endParaRPr lang="de-DE" sz="1200" dirty="0" smtClean="0">
              <a:latin typeface="Verdana" panose="020B0604030504040204" pitchFamily="34" charset="0"/>
              <a:ea typeface="Verdana" panose="020B0604030504040204" pitchFamily="34" charset="0"/>
            </a:endParaRPr>
          </a:p>
        </p:txBody>
      </p:sp>
      <p:sp>
        <p:nvSpPr>
          <p:cNvPr id="4" name="Pfeil nach rechts 3"/>
          <p:cNvSpPr/>
          <p:nvPr/>
        </p:nvSpPr>
        <p:spPr>
          <a:xfrm rot="2789416">
            <a:off x="5969769" y="2943985"/>
            <a:ext cx="648072" cy="36004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p:cNvSpPr txBox="1"/>
          <p:nvPr/>
        </p:nvSpPr>
        <p:spPr>
          <a:xfrm>
            <a:off x="5220072" y="2284865"/>
            <a:ext cx="1872208" cy="646331"/>
          </a:xfrm>
          <a:prstGeom prst="rect">
            <a:avLst/>
          </a:prstGeom>
          <a:noFill/>
        </p:spPr>
        <p:txBody>
          <a:bodyPr wrap="square" rtlCol="0">
            <a:spAutoFit/>
          </a:bodyPr>
          <a:lstStyle/>
          <a:p>
            <a:r>
              <a:rPr lang="en-GB" sz="1200" dirty="0" smtClean="0"/>
              <a:t>Entry to the Exchange Rate Mechanism (ERM) on 8.10.1990</a:t>
            </a:r>
          </a:p>
        </p:txBody>
      </p:sp>
    </p:spTree>
    <p:extLst>
      <p:ext uri="{BB962C8B-B14F-4D97-AF65-F5344CB8AC3E}">
        <p14:creationId xmlns:p14="http://schemas.microsoft.com/office/powerpoint/2010/main" val="17059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C43C9A0-AA37-4A0E-943A-AE5322802007}"/>
              </a:ext>
            </a:extLst>
          </p:cNvPr>
          <p:cNvPicPr>
            <a:picLocks noChangeAspect="1"/>
          </p:cNvPicPr>
          <p:nvPr/>
        </p:nvPicPr>
        <p:blipFill>
          <a:blip r:embed="rId2"/>
          <a:stretch>
            <a:fillRect/>
          </a:stretch>
        </p:blipFill>
        <p:spPr>
          <a:xfrm>
            <a:off x="323528" y="1203598"/>
            <a:ext cx="5832648" cy="3649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feld 9"/>
          <p:cNvSpPr txBox="1">
            <a:spLocks noChangeArrowheads="1"/>
          </p:cNvSpPr>
          <p:nvPr/>
        </p:nvSpPr>
        <p:spPr bwMode="auto">
          <a:xfrm>
            <a:off x="6353270" y="3022147"/>
            <a:ext cx="2755700" cy="183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de-DE" sz="1600" dirty="0">
                <a:latin typeface="Verdana" panose="020B0604030504040204" pitchFamily="34" charset="0"/>
                <a:ea typeface="Verdana" panose="020B0604030504040204" pitchFamily="34" charset="0"/>
              </a:rPr>
              <a:t>A row over EMS participation: Margaret Thatcher and her Chancellor of the Exchequer Nigel </a:t>
            </a:r>
            <a:r>
              <a:rPr lang="en-US" altLang="de-DE" sz="1600" dirty="0" smtClean="0">
                <a:latin typeface="Verdana" panose="020B0604030504040204" pitchFamily="34" charset="0"/>
                <a:ea typeface="Verdana" panose="020B0604030504040204" pitchFamily="34" charset="0"/>
              </a:rPr>
              <a:t>Lawson</a:t>
            </a:r>
          </a:p>
          <a:p>
            <a:endParaRPr lang="de-DE" altLang="de-DE" sz="1200" dirty="0" smtClean="0">
              <a:latin typeface="Verdana" panose="020B0604030504040204" pitchFamily="34" charset="0"/>
              <a:ea typeface="Verdana" panose="020B0604030504040204" pitchFamily="34" charset="0"/>
            </a:endParaRPr>
          </a:p>
          <a:p>
            <a:r>
              <a:rPr lang="en-US" altLang="de-DE" sz="1000" dirty="0" smtClean="0">
                <a:latin typeface="Verdana" panose="020B0604030504040204" pitchFamily="34" charset="0"/>
                <a:ea typeface="Verdana" panose="020B0604030504040204" pitchFamily="34" charset="0"/>
              </a:rPr>
              <a:t>Nicholas </a:t>
            </a:r>
            <a:r>
              <a:rPr lang="en-US" altLang="de-DE" sz="1000" dirty="0" smtClean="0">
                <a:latin typeface="Verdana" panose="020B0604030504040204" pitchFamily="34" charset="0"/>
                <a:ea typeface="Verdana" panose="020B0604030504040204" pitchFamily="34" charset="0"/>
              </a:rPr>
              <a:t>Garland</a:t>
            </a:r>
            <a:r>
              <a:rPr lang="en-US" altLang="de-DE" sz="1000" dirty="0" smtClean="0">
                <a:latin typeface="Verdana" panose="020B0604030504040204" pitchFamily="34" charset="0"/>
                <a:ea typeface="Verdana" panose="020B0604030504040204" pitchFamily="34" charset="0"/>
              </a:rPr>
              <a:t>, Cartoon on EMS policy, The Independent, 22.7.1988</a:t>
            </a:r>
            <a:r>
              <a:rPr lang="en-US" altLang="de-DE" sz="1000" dirty="0" smtClean="0">
                <a:latin typeface="Verdana" panose="020B0604030504040204" pitchFamily="34" charset="0"/>
                <a:ea typeface="Verdana" panose="020B0604030504040204" pitchFamily="34" charset="0"/>
              </a:rPr>
              <a:t>.</a:t>
            </a:r>
            <a:endParaRPr lang="en-US" altLang="de-DE" sz="1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23058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8024" y="449949"/>
            <a:ext cx="3528392" cy="20497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552606"/>
            <a:ext cx="4104456" cy="2384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2744833"/>
            <a:ext cx="3528392" cy="20497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feld 7"/>
          <p:cNvSpPr txBox="1"/>
          <p:nvPr/>
        </p:nvSpPr>
        <p:spPr>
          <a:xfrm>
            <a:off x="7524328" y="2871726"/>
            <a:ext cx="864097" cy="507831"/>
          </a:xfrm>
          <a:prstGeom prst="rect">
            <a:avLst/>
          </a:prstGeom>
          <a:noFill/>
        </p:spPr>
        <p:txBody>
          <a:bodyPr wrap="square" rtlCol="0">
            <a:spAutoFit/>
          </a:bodyPr>
          <a:lstStyle/>
          <a:p>
            <a:r>
              <a:rPr lang="en-GB" sz="900" dirty="0" smtClean="0">
                <a:solidFill>
                  <a:schemeClr val="tx2"/>
                </a:solidFill>
              </a:rPr>
              <a:t>Reduction of interest rates on ERM entry</a:t>
            </a:r>
            <a:endParaRPr lang="en-GB" sz="900" dirty="0" smtClean="0">
              <a:solidFill>
                <a:schemeClr val="tx2"/>
              </a:solidFill>
            </a:endParaRPr>
          </a:p>
        </p:txBody>
      </p:sp>
      <p:sp>
        <p:nvSpPr>
          <p:cNvPr id="9" name="Pfeil nach rechts 8"/>
          <p:cNvSpPr/>
          <p:nvPr/>
        </p:nvSpPr>
        <p:spPr>
          <a:xfrm rot="9328311">
            <a:off x="7631764" y="3319581"/>
            <a:ext cx="145167" cy="202238"/>
          </a:xfrm>
          <a:prstGeom prst="rightArrow">
            <a:avLst>
              <a:gd name="adj1" fmla="val 35573"/>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91645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3676220" y="1275606"/>
            <a:ext cx="4878141" cy="280831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7" name="Textfeld 8"/>
          <p:cNvSpPr txBox="1">
            <a:spLocks noChangeArrowheads="1"/>
          </p:cNvSpPr>
          <p:nvPr/>
        </p:nvSpPr>
        <p:spPr bwMode="auto">
          <a:xfrm>
            <a:off x="3676220" y="4155926"/>
            <a:ext cx="4765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de-DE" sz="1600" dirty="0" smtClean="0">
                <a:latin typeface="Verdana" panose="020B0604030504040204" pitchFamily="34" charset="0"/>
                <a:ea typeface="Verdana" panose="020B0604030504040204" pitchFamily="34" charset="0"/>
              </a:rPr>
              <a:t>The idea of the Daily Mail what an European currency might look like.</a:t>
            </a:r>
          </a:p>
          <a:p>
            <a:r>
              <a:rPr lang="de-DE" altLang="de-DE" sz="1600" dirty="0" smtClean="0">
                <a:latin typeface="Verdana" panose="020B0604030504040204" pitchFamily="34" charset="0"/>
                <a:ea typeface="Verdana" panose="020B0604030504040204" pitchFamily="34" charset="0"/>
              </a:rPr>
              <a:t> </a:t>
            </a:r>
            <a:r>
              <a:rPr lang="de-DE" altLang="de-DE" sz="1000" dirty="0" smtClean="0">
                <a:latin typeface="Verdana" panose="020B0604030504040204" pitchFamily="34" charset="0"/>
                <a:ea typeface="Verdana" panose="020B0604030504040204" pitchFamily="34" charset="0"/>
              </a:rPr>
              <a:t>Daily Mail, 5.12.1995. </a:t>
            </a:r>
            <a:endParaRPr lang="de-DE" altLang="de-DE" sz="1000" dirty="0">
              <a:latin typeface="Verdana" panose="020B0604030504040204" pitchFamily="34" charset="0"/>
              <a:ea typeface="Verdana" panose="020B0604030504040204" pitchFamily="34" charset="0"/>
            </a:endParaRPr>
          </a:p>
        </p:txBody>
      </p:sp>
      <p:pic>
        <p:nvPicPr>
          <p:cNvPr id="5" name="Grafik 4"/>
          <p:cNvPicPr>
            <a:picLocks noChangeAspect="1"/>
          </p:cNvPicPr>
          <p:nvPr/>
        </p:nvPicPr>
        <p:blipFill>
          <a:blip r:embed="rId3"/>
          <a:stretch>
            <a:fillRect/>
          </a:stretch>
        </p:blipFill>
        <p:spPr>
          <a:xfrm>
            <a:off x="395536" y="1203598"/>
            <a:ext cx="2520280" cy="359732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58991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Ähnliches F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76595"/>
            <a:ext cx="5760640" cy="3600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01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5"/>
          <p:cNvSpPr txBox="1">
            <a:spLocks/>
          </p:cNvSpPr>
          <p:nvPr/>
        </p:nvSpPr>
        <p:spPr>
          <a:xfrm>
            <a:off x="2627784" y="1635646"/>
            <a:ext cx="6408712" cy="3244392"/>
          </a:xfrm>
          <a:prstGeom prst="rect">
            <a:avLst/>
          </a:prstGeom>
        </p:spPr>
        <p:txBody>
          <a:bodyPr/>
          <a:lstStyle>
            <a:lvl1pPr algn="l" defTabSz="914400" rtl="0" eaLnBrk="1" latinLnBrk="0" hangingPunct="1">
              <a:spcBef>
                <a:spcPct val="0"/>
              </a:spcBef>
              <a:buNone/>
              <a:defRPr sz="2400" b="1" kern="1200">
                <a:solidFill>
                  <a:schemeClr val="tx1"/>
                </a:solidFill>
                <a:latin typeface="Verdana" pitchFamily="34" charset="0"/>
                <a:ea typeface="Verdana" pitchFamily="34" charset="0"/>
                <a:cs typeface="Verdana" pitchFamily="34" charset="0"/>
              </a:defRPr>
            </a:lvl1pPr>
          </a:lstStyle>
          <a:p>
            <a:pPr>
              <a:spcAft>
                <a:spcPts val="1200"/>
              </a:spcAft>
              <a:defRPr/>
            </a:pPr>
            <a:r>
              <a:rPr lang="de-DE" sz="2000" b="0" i="1" dirty="0" smtClean="0">
                <a:solidFill>
                  <a:schemeClr val="tx2"/>
                </a:solidFill>
                <a:ea typeface="+mj-ea"/>
              </a:rPr>
              <a:t>„</a:t>
            </a:r>
            <a:r>
              <a:rPr lang="en-US" sz="2000" b="0" i="1" dirty="0" smtClean="0">
                <a:solidFill>
                  <a:schemeClr val="tx2"/>
                </a:solidFill>
                <a:ea typeface="+mj-ea"/>
              </a:rPr>
              <a:t>The </a:t>
            </a:r>
            <a:r>
              <a:rPr lang="en-US" sz="2000" b="0" i="1" dirty="0">
                <a:solidFill>
                  <a:schemeClr val="tx2"/>
                </a:solidFill>
                <a:ea typeface="+mj-ea"/>
              </a:rPr>
              <a:t>ERM adventure, and the nature of the exit, undoubtedly added an important ingredient to the poison which infected Britain’s relationship with the rest of Europe – a poison that tipped the scales in the 2016 referendum decision to leave the European Union</a:t>
            </a:r>
            <a:r>
              <a:rPr lang="en-US" sz="2000" b="0" i="1" dirty="0" smtClean="0">
                <a:solidFill>
                  <a:schemeClr val="tx2"/>
                </a:solidFill>
                <a:ea typeface="+mj-ea"/>
              </a:rPr>
              <a:t>.”</a:t>
            </a:r>
            <a:endParaRPr lang="de-DE" sz="2000" b="0" i="1" dirty="0" smtClean="0">
              <a:solidFill>
                <a:schemeClr val="tx2"/>
              </a:solidFill>
              <a:ea typeface="+mj-ea"/>
            </a:endParaRPr>
          </a:p>
          <a:p>
            <a:pPr>
              <a:defRPr/>
            </a:pPr>
            <a:endParaRPr lang="de-DE" sz="1000" dirty="0" smtClean="0">
              <a:solidFill>
                <a:schemeClr val="tx2"/>
              </a:solidFill>
              <a:ea typeface="+mj-ea"/>
            </a:endParaRPr>
          </a:p>
          <a:p>
            <a:pPr>
              <a:defRPr/>
            </a:pPr>
            <a:r>
              <a:rPr lang="en-US" sz="1000" b="0" dirty="0" smtClean="0">
                <a:solidFill>
                  <a:schemeClr val="tx2"/>
                </a:solidFill>
                <a:ea typeface="+mj-ea"/>
              </a:rPr>
              <a:t>William </a:t>
            </a:r>
            <a:r>
              <a:rPr lang="en-US" sz="1000" b="0" dirty="0">
                <a:solidFill>
                  <a:schemeClr val="tx2"/>
                </a:solidFill>
                <a:ea typeface="+mj-ea"/>
              </a:rPr>
              <a:t>Keegan / David Marsh / Richard Roberts: Six Days in September. Black Wednesday, </a:t>
            </a:r>
            <a:r>
              <a:rPr lang="en-US" sz="1000" b="0" dirty="0" err="1">
                <a:solidFill>
                  <a:schemeClr val="tx2"/>
                </a:solidFill>
                <a:ea typeface="+mj-ea"/>
              </a:rPr>
              <a:t>Brexit</a:t>
            </a:r>
            <a:r>
              <a:rPr lang="en-US" sz="1000" b="0" dirty="0">
                <a:solidFill>
                  <a:schemeClr val="tx2"/>
                </a:solidFill>
                <a:ea typeface="+mj-ea"/>
              </a:rPr>
              <a:t> and the Making of Europe, London 2017, </a:t>
            </a:r>
            <a:r>
              <a:rPr lang="en-US" sz="1000" b="0" dirty="0" smtClean="0">
                <a:solidFill>
                  <a:schemeClr val="tx2"/>
                </a:solidFill>
                <a:ea typeface="+mj-ea"/>
              </a:rPr>
              <a:t>p. </a:t>
            </a:r>
            <a:r>
              <a:rPr lang="en-US" sz="1000" b="0" dirty="0">
                <a:solidFill>
                  <a:schemeClr val="tx2"/>
                </a:solidFill>
                <a:ea typeface="+mj-ea"/>
              </a:rPr>
              <a:t>viii</a:t>
            </a:r>
            <a:r>
              <a:rPr lang="en-US" sz="1000" b="0" dirty="0" smtClean="0">
                <a:solidFill>
                  <a:schemeClr val="tx2"/>
                </a:solidFill>
                <a:ea typeface="+mj-ea"/>
              </a:rPr>
              <a:t>.</a:t>
            </a:r>
            <a:endParaRPr lang="de-DE" sz="1000" b="0" dirty="0">
              <a:solidFill>
                <a:schemeClr val="tx2"/>
              </a:solidFill>
              <a:ea typeface="+mj-ea"/>
            </a:endParaRPr>
          </a:p>
        </p:txBody>
      </p:sp>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401188"/>
            <a:ext cx="2088232" cy="3190818"/>
          </a:xfrm>
          <a:prstGeom prst="roundRect">
            <a:avLst>
              <a:gd name="adj" fmla="val 4167"/>
            </a:avLst>
          </a:prstGeom>
          <a:solidFill>
            <a:srgbClr val="FFFFFF"/>
          </a:solidFill>
          <a:ln w="76200" cap="sq">
            <a:solidFill>
              <a:srgbClr val="292929"/>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749161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haltsplatzhalter 6"/>
          <p:cNvPicPr>
            <a:picLocks noChangeAspect="1"/>
          </p:cNvPicPr>
          <p:nvPr/>
        </p:nvPicPr>
        <p:blipFill>
          <a:blip r:embed="rId2"/>
          <a:stretch>
            <a:fillRect/>
          </a:stretch>
        </p:blipFill>
        <p:spPr>
          <a:xfrm>
            <a:off x="6588224" y="1131590"/>
            <a:ext cx="2367385" cy="36421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itel 5"/>
          <p:cNvSpPr txBox="1">
            <a:spLocks/>
          </p:cNvSpPr>
          <p:nvPr/>
        </p:nvSpPr>
        <p:spPr>
          <a:xfrm>
            <a:off x="107504" y="1353726"/>
            <a:ext cx="6120680" cy="3817715"/>
          </a:xfrm>
          <a:prstGeom prst="rect">
            <a:avLst/>
          </a:prstGeom>
        </p:spPr>
        <p:txBody>
          <a:bodyPr/>
          <a:lstStyle>
            <a:lvl1pPr algn="l" defTabSz="914400" rtl="0" eaLnBrk="1" latinLnBrk="0" hangingPunct="1">
              <a:spcBef>
                <a:spcPct val="0"/>
              </a:spcBef>
              <a:buNone/>
              <a:defRPr sz="2400" b="1" kern="1200">
                <a:solidFill>
                  <a:schemeClr val="tx1"/>
                </a:solidFill>
                <a:latin typeface="Verdana" pitchFamily="34" charset="0"/>
                <a:ea typeface="Verdana" pitchFamily="34" charset="0"/>
                <a:cs typeface="Verdana" pitchFamily="34" charset="0"/>
              </a:defRPr>
            </a:lvl1pPr>
          </a:lstStyle>
          <a:p>
            <a:pPr>
              <a:spcAft>
                <a:spcPts val="1200"/>
              </a:spcAft>
              <a:defRPr/>
            </a:pPr>
            <a:r>
              <a:rPr lang="de-DE" sz="1800" b="0" i="1" dirty="0" smtClean="0">
                <a:solidFill>
                  <a:schemeClr val="tx2"/>
                </a:solidFill>
              </a:rPr>
              <a:t>„</a:t>
            </a:r>
            <a:r>
              <a:rPr lang="en-GB" sz="1800" b="0" i="1" dirty="0" smtClean="0">
                <a:solidFill>
                  <a:schemeClr val="tx2"/>
                </a:solidFill>
              </a:rPr>
              <a:t>The euro and the British decision to stay out of it, had produced a new constitutional relationship that was simply not stable or tenable. […]</a:t>
            </a:r>
          </a:p>
          <a:p>
            <a:pPr>
              <a:spcAft>
                <a:spcPts val="1200"/>
              </a:spcAft>
              <a:defRPr/>
            </a:pPr>
            <a:r>
              <a:rPr lang="en-GB" sz="1800" b="0" i="1" dirty="0" smtClean="0">
                <a:solidFill>
                  <a:schemeClr val="tx2"/>
                </a:solidFill>
              </a:rPr>
              <a:t>The simple truth was that the EU was changing – and the Eurozone crisis was driving that change quite rapidly. Britain was in danger of being left in an organisation whose future was being dictated to by an integrationist core, those for whom the euro was their currency</a:t>
            </a:r>
            <a:r>
              <a:rPr lang="en-US" sz="1800" b="0" i="1" dirty="0" smtClean="0">
                <a:solidFill>
                  <a:schemeClr val="tx2"/>
                </a:solidFill>
              </a:rPr>
              <a:t>.”</a:t>
            </a:r>
            <a:r>
              <a:rPr lang="de-DE" sz="1800" b="0" i="1" dirty="0" smtClean="0">
                <a:solidFill>
                  <a:schemeClr val="tx2"/>
                </a:solidFill>
              </a:rPr>
              <a:t> </a:t>
            </a:r>
          </a:p>
          <a:p>
            <a:pPr>
              <a:defRPr/>
            </a:pPr>
            <a:endParaRPr lang="de-DE" sz="1000" b="0" i="1" dirty="0" smtClean="0">
              <a:solidFill>
                <a:schemeClr val="tx2"/>
              </a:solidFill>
            </a:endParaRPr>
          </a:p>
          <a:p>
            <a:pPr>
              <a:defRPr/>
            </a:pPr>
            <a:endParaRPr lang="de-DE" sz="1000" b="0" i="1" dirty="0" smtClean="0">
              <a:solidFill>
                <a:schemeClr val="tx2"/>
              </a:solidFill>
            </a:endParaRPr>
          </a:p>
          <a:p>
            <a:pPr>
              <a:defRPr/>
            </a:pPr>
            <a:r>
              <a:rPr lang="en-US" sz="1000" b="0" dirty="0" smtClean="0">
                <a:solidFill>
                  <a:schemeClr val="tx2"/>
                </a:solidFill>
              </a:rPr>
              <a:t>David Cameron: For the Record, London 2019, </a:t>
            </a:r>
            <a:r>
              <a:rPr lang="en-US" sz="1000" b="0" dirty="0" smtClean="0">
                <a:solidFill>
                  <a:schemeClr val="tx2"/>
                </a:solidFill>
              </a:rPr>
              <a:t>p. </a:t>
            </a:r>
            <a:r>
              <a:rPr lang="en-US" sz="1000" b="0" dirty="0" smtClean="0">
                <a:solidFill>
                  <a:schemeClr val="tx2"/>
                </a:solidFill>
              </a:rPr>
              <a:t>400.</a:t>
            </a:r>
            <a:endParaRPr lang="de-DE" sz="1000" b="0" dirty="0">
              <a:solidFill>
                <a:schemeClr val="tx2"/>
              </a:solidFill>
            </a:endParaRPr>
          </a:p>
        </p:txBody>
      </p:sp>
    </p:spTree>
    <p:extLst>
      <p:ext uri="{BB962C8B-B14F-4D97-AF65-F5344CB8AC3E}">
        <p14:creationId xmlns:p14="http://schemas.microsoft.com/office/powerpoint/2010/main" val="639760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haltsplatzhalter 3">
            <a:extLst/>
          </p:cNvPr>
          <p:cNvPicPr>
            <a:picLocks noChangeAspect="1"/>
          </p:cNvPicPr>
          <p:nvPr/>
        </p:nvPicPr>
        <p:blipFill>
          <a:blip r:embed="rId2"/>
          <a:stretch>
            <a:fillRect/>
          </a:stretch>
        </p:blipFill>
        <p:spPr>
          <a:xfrm>
            <a:off x="251520" y="1563638"/>
            <a:ext cx="4896544" cy="2755075"/>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Grafik 2"/>
          <p:cNvPicPr>
            <a:picLocks noChangeAspect="1"/>
          </p:cNvPicPr>
          <p:nvPr/>
        </p:nvPicPr>
        <p:blipFill>
          <a:blip r:embed="rId3"/>
          <a:stretch>
            <a:fillRect/>
          </a:stretch>
        </p:blipFill>
        <p:spPr>
          <a:xfrm>
            <a:off x="5796136" y="1264493"/>
            <a:ext cx="2448272" cy="33533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615725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Larissa-Design1">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315E"/>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defPPr>
      </a:lstStyle>
    </a:txDef>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480</Words>
  <Application>Microsoft Office PowerPoint</Application>
  <PresentationFormat>Bildschirmpräsentation (16:9)</PresentationFormat>
  <Paragraphs>42</Paragraphs>
  <Slides>17</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17</vt:i4>
      </vt:variant>
    </vt:vector>
  </HeadingPairs>
  <TitlesOfParts>
    <vt:vector size="22" baseType="lpstr">
      <vt:lpstr>Arial</vt:lpstr>
      <vt:lpstr>Calibri</vt:lpstr>
      <vt:lpstr>Exo 2</vt:lpstr>
      <vt:lpstr>Verdana</vt:lpstr>
      <vt:lpstr>Larissa-Design1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faust</dc:creator>
  <cp:lastModifiedBy>Clegg</cp:lastModifiedBy>
  <cp:revision>366</cp:revision>
  <cp:lastPrinted>2019-12-10T08:39:27Z</cp:lastPrinted>
  <dcterms:created xsi:type="dcterms:W3CDTF">2014-03-17T13:14:48Z</dcterms:created>
  <dcterms:modified xsi:type="dcterms:W3CDTF">2022-06-27T21:52:37Z</dcterms:modified>
</cp:coreProperties>
</file>